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Economica"/>
      <p:regular r:id="rId48"/>
      <p:bold r:id="rId49"/>
      <p:italic r:id="rId50"/>
      <p:boldItalic r:id="rId51"/>
    </p:embeddedFont>
    <p:embeddedFont>
      <p:font typeface="Roboto"/>
      <p:regular r:id="rId52"/>
      <p:bold r:id="rId53"/>
      <p:italic r:id="rId54"/>
      <p:boldItalic r:id="rId55"/>
    </p:embeddedFont>
    <p:embeddedFont>
      <p:font typeface="Roboto Mono"/>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conomica-regular.fntdata"/><Relationship Id="rId47" Type="http://schemas.openxmlformats.org/officeDocument/2006/relationships/slide" Target="slides/slide42.xml"/><Relationship Id="rId49" Type="http://schemas.openxmlformats.org/officeDocument/2006/relationships/font" Target="fonts/Economic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5.xml"/><Relationship Id="rId63"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conomica-boldItalic.fntdata"/><Relationship Id="rId50" Type="http://schemas.openxmlformats.org/officeDocument/2006/relationships/font" Target="fonts/Economic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RobotoMono-bold.fntdata"/><Relationship Id="rId12" Type="http://schemas.openxmlformats.org/officeDocument/2006/relationships/slide" Target="slides/slide7.xml"/><Relationship Id="rId56" Type="http://schemas.openxmlformats.org/officeDocument/2006/relationships/font" Target="fonts/RobotoMono-regular.fntdata"/><Relationship Id="rId15" Type="http://schemas.openxmlformats.org/officeDocument/2006/relationships/slide" Target="slides/slide10.xml"/><Relationship Id="rId59" Type="http://schemas.openxmlformats.org/officeDocument/2006/relationships/font" Target="fonts/RobotoMono-boldItalic.fntdata"/><Relationship Id="rId14" Type="http://schemas.openxmlformats.org/officeDocument/2006/relationships/slide" Target="slides/slide9.xml"/><Relationship Id="rId58"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3a935362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3a935362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3a935362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33a93536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09f65944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09f65944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09f659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09f659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09f6594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309f6594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09f6594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09f6594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3feffc22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3feffc22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09f6594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309f6594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3a935362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33a93536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09f65944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09f6594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33feffc22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33feffc22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089c0ef7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089c0ef7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33feffc22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33feffc22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09f6594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309f6594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089c0ef7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089c0ef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33feffc22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33feffc22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089c0ef7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3089c0ef7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33a935362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33a935362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33a935362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33a935362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3a935362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33a935362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3feffc22f_1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3feffc22f_1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089c0ef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089c0ef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33a935362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33a935362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33a935362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33a935362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3a935362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33a935362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3a935362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3a935362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33a935362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33a935362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33a935362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33a935362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33a935362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33a935362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3a935362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33a935362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33a935362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33a935362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3feffc22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3feffc22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3089c0ef7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089c0ef7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33feffc22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33feffc22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3feffc22f_1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3feffc22f_1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33feffc22f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33feffc22f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3089c0ef7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3089c0ef7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072b0b40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072b0b40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3072b0b40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3072b0b40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2fd86525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2fd86525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fd86525f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fd86525f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jpg"/><Relationship Id="rId4" Type="http://schemas.openxmlformats.org/officeDocument/2006/relationships/image" Target="../media/image37.jpg"/><Relationship Id="rId5"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 to Power Analysis</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Soumi Chatterjee</a:t>
            </a:r>
            <a:endParaRPr/>
          </a:p>
        </p:txBody>
      </p:sp>
      <p:sp>
        <p:nvSpPr>
          <p:cNvPr id="64" name="Google Shape;64;p13"/>
          <p:cNvSpPr txBox="1"/>
          <p:nvPr>
            <p:ph idx="1" type="subTitle"/>
          </p:nvPr>
        </p:nvSpPr>
        <p:spPr>
          <a:xfrm>
            <a:off x="7749675" y="4814225"/>
            <a:ext cx="1404000" cy="3294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12/02/25</a:t>
            </a:r>
            <a:endParaRPr/>
          </a:p>
        </p:txBody>
      </p:sp>
      <p:pic>
        <p:nvPicPr>
          <p:cNvPr id="65" name="Google Shape;65;p13"/>
          <p:cNvPicPr preferRelativeResize="0"/>
          <p:nvPr/>
        </p:nvPicPr>
        <p:blipFill>
          <a:blip r:embed="rId3">
            <a:alphaModFix/>
          </a:blip>
          <a:stretch>
            <a:fillRect/>
          </a:stretch>
        </p:blipFill>
        <p:spPr>
          <a:xfrm>
            <a:off x="8206087" y="76199"/>
            <a:ext cx="861717" cy="964402"/>
          </a:xfrm>
          <a:prstGeom prst="rect">
            <a:avLst/>
          </a:prstGeom>
          <a:noFill/>
          <a:ln>
            <a:noFill/>
          </a:ln>
        </p:spPr>
      </p:pic>
      <p:pic>
        <p:nvPicPr>
          <p:cNvPr id="66" name="Google Shape;66;p13"/>
          <p:cNvPicPr preferRelativeResize="0"/>
          <p:nvPr/>
        </p:nvPicPr>
        <p:blipFill>
          <a:blip r:embed="rId4">
            <a:alphaModFix/>
          </a:blip>
          <a:stretch>
            <a:fillRect/>
          </a:stretch>
        </p:blipFill>
        <p:spPr>
          <a:xfrm>
            <a:off x="76200" y="76200"/>
            <a:ext cx="964400" cy="964400"/>
          </a:xfrm>
          <a:prstGeom prst="rect">
            <a:avLst/>
          </a:prstGeom>
          <a:noFill/>
          <a:ln>
            <a:noFill/>
          </a:ln>
        </p:spPr>
      </p:pic>
      <p:sp>
        <p:nvSpPr>
          <p:cNvPr id="67" name="Google Shape;67;p13"/>
          <p:cNvSpPr txBox="1"/>
          <p:nvPr/>
        </p:nvSpPr>
        <p:spPr>
          <a:xfrm>
            <a:off x="2855424" y="3475675"/>
            <a:ext cx="34758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B7B7B7"/>
                </a:solidFill>
                <a:latin typeface="Open Sans"/>
                <a:ea typeface="Open Sans"/>
                <a:cs typeface="Open Sans"/>
                <a:sym typeface="Open Sans"/>
              </a:rPr>
              <a:t>Department of Computer Science and Engineering, IIT Kharagpur</a:t>
            </a:r>
            <a:endParaRPr sz="1200">
              <a:solidFill>
                <a:srgbClr val="B7B7B7"/>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Quiz</a:t>
            </a:r>
            <a:endParaRPr/>
          </a:p>
        </p:txBody>
      </p:sp>
      <p:pic>
        <p:nvPicPr>
          <p:cNvPr id="167" name="Google Shape;167;p22"/>
          <p:cNvPicPr preferRelativeResize="0"/>
          <p:nvPr/>
        </p:nvPicPr>
        <p:blipFill>
          <a:blip r:embed="rId3">
            <a:alphaModFix/>
          </a:blip>
          <a:stretch>
            <a:fillRect/>
          </a:stretch>
        </p:blipFill>
        <p:spPr>
          <a:xfrm>
            <a:off x="152400" y="1299625"/>
            <a:ext cx="8839199" cy="324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Quiz (Contd.)</a:t>
            </a:r>
            <a:endParaRPr/>
          </a:p>
        </p:txBody>
      </p:sp>
      <p:pic>
        <p:nvPicPr>
          <p:cNvPr id="173" name="Google Shape;173;p23"/>
          <p:cNvPicPr preferRelativeResize="0"/>
          <p:nvPr/>
        </p:nvPicPr>
        <p:blipFill>
          <a:blip r:embed="rId3">
            <a:alphaModFix/>
          </a:blip>
          <a:stretch>
            <a:fillRect/>
          </a:stretch>
        </p:blipFill>
        <p:spPr>
          <a:xfrm>
            <a:off x="311700" y="1147225"/>
            <a:ext cx="8520600" cy="3691475"/>
          </a:xfrm>
          <a:prstGeom prst="rect">
            <a:avLst/>
          </a:prstGeom>
          <a:noFill/>
          <a:ln>
            <a:noFill/>
          </a:ln>
        </p:spPr>
      </p:pic>
      <p:pic>
        <p:nvPicPr>
          <p:cNvPr id="174" name="Google Shape;174;p23"/>
          <p:cNvPicPr preferRelativeResize="0"/>
          <p:nvPr/>
        </p:nvPicPr>
        <p:blipFill>
          <a:blip r:embed="rId4">
            <a:alphaModFix/>
          </a:blip>
          <a:stretch>
            <a:fillRect/>
          </a:stretch>
        </p:blipFill>
        <p:spPr>
          <a:xfrm>
            <a:off x="3146825" y="546975"/>
            <a:ext cx="5520149" cy="108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a:t>
            </a:r>
            <a:endParaRPr/>
          </a:p>
        </p:txBody>
      </p:sp>
      <p:sp>
        <p:nvSpPr>
          <p:cNvPr id="180" name="Google Shape;180;p24"/>
          <p:cNvSpPr txBox="1"/>
          <p:nvPr>
            <p:ph idx="1" type="body"/>
          </p:nvPr>
        </p:nvSpPr>
        <p:spPr>
          <a:xfrm>
            <a:off x="311700" y="1072825"/>
            <a:ext cx="8520600" cy="3354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300">
                <a:latin typeface="Arial"/>
                <a:ea typeface="Arial"/>
                <a:cs typeface="Arial"/>
                <a:sym typeface="Arial"/>
              </a:rPr>
              <a:t>Steps to Perform the Attack</a:t>
            </a:r>
            <a:endParaRPr b="1" sz="1300">
              <a:latin typeface="Arial"/>
              <a:ea typeface="Arial"/>
              <a:cs typeface="Arial"/>
              <a:sym typeface="Arial"/>
            </a:endParaRPr>
          </a:p>
          <a:p>
            <a:pPr indent="-311150" lvl="0" marL="457200" rtl="0" algn="l">
              <a:spcBef>
                <a:spcPts val="1200"/>
              </a:spcBef>
              <a:spcAft>
                <a:spcPts val="0"/>
              </a:spcAft>
              <a:buSzPts val="1300"/>
              <a:buFont typeface="Arial"/>
              <a:buAutoNum type="arabicPeriod"/>
            </a:pPr>
            <a:r>
              <a:rPr b="1" lang="en" sz="1300">
                <a:latin typeface="Arial"/>
                <a:ea typeface="Arial"/>
                <a:cs typeface="Arial"/>
                <a:sym typeface="Arial"/>
              </a:rPr>
              <a:t>Invoke the function multiple times</a:t>
            </a:r>
            <a:br>
              <a:rPr b="1" lang="en" sz="1300">
                <a:latin typeface="Arial"/>
                <a:ea typeface="Arial"/>
                <a:cs typeface="Arial"/>
                <a:sym typeface="Arial"/>
              </a:rPr>
            </a:br>
            <a:r>
              <a:rPr lang="en" sz="1300">
                <a:latin typeface="Arial"/>
                <a:ea typeface="Arial"/>
                <a:cs typeface="Arial"/>
                <a:sym typeface="Arial"/>
              </a:rPr>
              <a:t>Since B is chosen randomly from the file, we execute </a:t>
            </a:r>
            <a:r>
              <a:rPr lang="en" sz="1300">
                <a:solidFill>
                  <a:srgbClr val="188038"/>
                </a:solidFill>
                <a:latin typeface="Roboto Mono"/>
                <a:ea typeface="Roboto Mono"/>
                <a:cs typeface="Roboto Mono"/>
                <a:sym typeface="Roboto Mono"/>
              </a:rPr>
              <a:t>swapper()</a:t>
            </a:r>
            <a:r>
              <a:rPr lang="en" sz="1300">
                <a:latin typeface="Arial"/>
                <a:ea typeface="Arial"/>
                <a:cs typeface="Arial"/>
                <a:sym typeface="Arial"/>
              </a:rPr>
              <a:t> many times and measure its execution time.</a:t>
            </a:r>
            <a:endParaRPr sz="1300">
              <a:latin typeface="Arial"/>
              <a:ea typeface="Arial"/>
              <a:cs typeface="Arial"/>
              <a:sym typeface="Arial"/>
            </a:endParaRPr>
          </a:p>
          <a:p>
            <a:pPr indent="-311150" lvl="0" marL="457200" rtl="0" algn="l">
              <a:spcBef>
                <a:spcPts val="0"/>
              </a:spcBef>
              <a:spcAft>
                <a:spcPts val="0"/>
              </a:spcAft>
              <a:buSzPts val="1300"/>
              <a:buFont typeface="Arial"/>
              <a:buAutoNum type="arabicPeriod"/>
            </a:pPr>
            <a:r>
              <a:rPr b="1" lang="en" sz="1300">
                <a:latin typeface="Arial"/>
                <a:ea typeface="Arial"/>
                <a:cs typeface="Arial"/>
                <a:sym typeface="Arial"/>
              </a:rPr>
              <a:t>Record execution times</a:t>
            </a:r>
            <a:br>
              <a:rPr b="1" lang="en" sz="1300">
                <a:latin typeface="Arial"/>
                <a:ea typeface="Arial"/>
                <a:cs typeface="Arial"/>
                <a:sym typeface="Arial"/>
              </a:rPr>
            </a:br>
            <a:r>
              <a:rPr lang="en" sz="1300">
                <a:latin typeface="Arial"/>
                <a:ea typeface="Arial"/>
                <a:cs typeface="Arial"/>
                <a:sym typeface="Arial"/>
              </a:rPr>
              <a:t>Each invocation sorts a different random A, but the number of swaps performed will differ based on the arrangement. By collecting enough timing samples, we can cluster execution times to different initial configurations of A.</a:t>
            </a:r>
            <a:endParaRPr sz="1300">
              <a:latin typeface="Arial"/>
              <a:ea typeface="Arial"/>
              <a:cs typeface="Arial"/>
              <a:sym typeface="Arial"/>
            </a:endParaRPr>
          </a:p>
          <a:p>
            <a:pPr indent="-311150" lvl="0" marL="457200" rtl="0" algn="l">
              <a:spcBef>
                <a:spcPts val="0"/>
              </a:spcBef>
              <a:spcAft>
                <a:spcPts val="0"/>
              </a:spcAft>
              <a:buSzPts val="1300"/>
              <a:buFont typeface="Arial"/>
              <a:buAutoNum type="arabicPeriod"/>
            </a:pPr>
            <a:r>
              <a:rPr b="1" lang="en" sz="1300">
                <a:latin typeface="Arial"/>
                <a:ea typeface="Arial"/>
                <a:cs typeface="Arial"/>
                <a:sym typeface="Arial"/>
              </a:rPr>
              <a:t>Infer the initial arrangement of A</a:t>
            </a:r>
            <a:endParaRPr b="1" sz="1300">
              <a:latin typeface="Arial"/>
              <a:ea typeface="Arial"/>
              <a:cs typeface="Arial"/>
              <a:sym typeface="Arial"/>
            </a:endParaRPr>
          </a:p>
          <a:p>
            <a:pPr indent="-311150" lvl="1" marL="914400" rtl="0" algn="l">
              <a:spcBef>
                <a:spcPts val="0"/>
              </a:spcBef>
              <a:spcAft>
                <a:spcPts val="0"/>
              </a:spcAft>
              <a:buSzPts val="1300"/>
              <a:buFont typeface="Arial"/>
              <a:buChar char="○"/>
            </a:pPr>
            <a:r>
              <a:rPr lang="en" sz="1300">
                <a:latin typeface="Arial"/>
                <a:ea typeface="Arial"/>
                <a:cs typeface="Arial"/>
                <a:sym typeface="Arial"/>
              </a:rPr>
              <a:t>Sorting time depends on the number of swaps required.</a:t>
            </a:r>
            <a:endParaRPr sz="1300">
              <a:latin typeface="Arial"/>
              <a:ea typeface="Arial"/>
              <a:cs typeface="Arial"/>
              <a:sym typeface="Arial"/>
            </a:endParaRPr>
          </a:p>
          <a:p>
            <a:pPr indent="-311150" lvl="1" marL="914400" rtl="0" algn="l">
              <a:spcBef>
                <a:spcPts val="0"/>
              </a:spcBef>
              <a:spcAft>
                <a:spcPts val="0"/>
              </a:spcAft>
              <a:buSzPts val="1300"/>
              <a:buFont typeface="Arial"/>
              <a:buChar char="○"/>
            </a:pPr>
            <a:r>
              <a:rPr lang="en" sz="1300">
                <a:latin typeface="Arial"/>
                <a:ea typeface="Arial"/>
                <a:cs typeface="Arial"/>
                <a:sym typeface="Arial"/>
              </a:rPr>
              <a:t>If an input A is already sorted, the time taken is minimal.</a:t>
            </a:r>
            <a:endParaRPr sz="1300">
              <a:latin typeface="Arial"/>
              <a:ea typeface="Arial"/>
              <a:cs typeface="Arial"/>
              <a:sym typeface="Arial"/>
            </a:endParaRPr>
          </a:p>
          <a:p>
            <a:pPr indent="-311150" lvl="1" marL="914400" rtl="0" algn="l">
              <a:spcBef>
                <a:spcPts val="0"/>
              </a:spcBef>
              <a:spcAft>
                <a:spcPts val="0"/>
              </a:spcAft>
              <a:buSzPts val="1300"/>
              <a:buFont typeface="Arial"/>
              <a:buChar char="○"/>
            </a:pPr>
            <a:r>
              <a:rPr lang="en" sz="1300">
                <a:latin typeface="Arial"/>
                <a:ea typeface="Arial"/>
                <a:cs typeface="Arial"/>
                <a:sym typeface="Arial"/>
              </a:rPr>
              <a:t>If A is in reverse order, the time taken is maximum.</a:t>
            </a:r>
            <a:endParaRPr sz="1300">
              <a:latin typeface="Arial"/>
              <a:ea typeface="Arial"/>
              <a:cs typeface="Arial"/>
              <a:sym typeface="Arial"/>
            </a:endParaRPr>
          </a:p>
          <a:p>
            <a:pPr indent="-311150" lvl="1" marL="914400" rtl="0" algn="l">
              <a:spcBef>
                <a:spcPts val="0"/>
              </a:spcBef>
              <a:spcAft>
                <a:spcPts val="0"/>
              </a:spcAft>
              <a:buSzPts val="1300"/>
              <a:buFont typeface="Arial"/>
              <a:buChar char="○"/>
            </a:pPr>
            <a:r>
              <a:rPr lang="en" sz="1300">
                <a:latin typeface="Arial"/>
                <a:ea typeface="Arial"/>
                <a:cs typeface="Arial"/>
                <a:sym typeface="Arial"/>
              </a:rPr>
              <a:t>By analyzing execution time variations, we can reconstruct the relative order of elements in A.</a:t>
            </a:r>
            <a:endParaRPr sz="1300">
              <a:latin typeface="Arial"/>
              <a:ea typeface="Arial"/>
              <a:cs typeface="Arial"/>
              <a:sym typeface="Arial"/>
            </a:endParaRPr>
          </a:p>
          <a:p>
            <a:pPr indent="-311150" lvl="0" marL="457200" rtl="0" algn="l">
              <a:spcBef>
                <a:spcPts val="0"/>
              </a:spcBef>
              <a:spcAft>
                <a:spcPts val="0"/>
              </a:spcAft>
              <a:buSzPts val="1300"/>
              <a:buFont typeface="Arial"/>
              <a:buAutoNum type="arabicPeriod"/>
            </a:pPr>
            <a:r>
              <a:rPr b="1" lang="en" sz="1300">
                <a:latin typeface="Arial"/>
                <a:ea typeface="Arial"/>
                <a:cs typeface="Arial"/>
                <a:sym typeface="Arial"/>
              </a:rPr>
              <a:t>Reconstruct B</a:t>
            </a:r>
            <a:endParaRPr b="1" sz="1300">
              <a:latin typeface="Arial"/>
              <a:ea typeface="Arial"/>
              <a:cs typeface="Arial"/>
              <a:sym typeface="Arial"/>
            </a:endParaRPr>
          </a:p>
          <a:p>
            <a:pPr indent="-311150" lvl="1" marL="914400" rtl="0" algn="l">
              <a:spcBef>
                <a:spcPts val="0"/>
              </a:spcBef>
              <a:spcAft>
                <a:spcPts val="0"/>
              </a:spcAft>
              <a:buSzPts val="1300"/>
              <a:buFont typeface="Arial"/>
              <a:buChar char="○"/>
            </a:pPr>
            <a:r>
              <a:rPr lang="en" sz="1300">
                <a:latin typeface="Arial"/>
                <a:ea typeface="Arial"/>
                <a:cs typeface="Arial"/>
                <a:sym typeface="Arial"/>
              </a:rPr>
              <a:t>Since A[i] is the B[i]-th smallest element, once we determine the pre-sorted sequence A, we can map the indices back to obtain B.</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Principle of DPA</a:t>
            </a:r>
            <a:endParaRPr/>
          </a:p>
        </p:txBody>
      </p:sp>
      <p:sp>
        <p:nvSpPr>
          <p:cNvPr id="186" name="Google Shape;186;p25"/>
          <p:cNvSpPr txBox="1"/>
          <p:nvPr/>
        </p:nvSpPr>
        <p:spPr>
          <a:xfrm>
            <a:off x="3951302" y="886225"/>
            <a:ext cx="4881000" cy="27873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Char char="•"/>
            </a:pPr>
            <a:r>
              <a:rPr lang="en" sz="2000">
                <a:solidFill>
                  <a:srgbClr val="000000"/>
                </a:solidFill>
                <a:latin typeface="Calibri"/>
                <a:ea typeface="Calibri"/>
                <a:cs typeface="Calibri"/>
                <a:sym typeface="Calibri"/>
              </a:rPr>
              <a:t>Assume power leakage follows Hamming Weight.</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Char char="•"/>
            </a:pPr>
            <a:r>
              <a:rPr lang="en" sz="2000">
                <a:solidFill>
                  <a:srgbClr val="000000"/>
                </a:solidFill>
                <a:latin typeface="Calibri"/>
                <a:ea typeface="Calibri"/>
                <a:cs typeface="Calibri"/>
                <a:sym typeface="Calibri"/>
              </a:rPr>
              <a:t>Divide the HW(s) into two bins:</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1600"/>
              <a:buChar char="•"/>
            </a:pPr>
            <a:r>
              <a:rPr lang="en" sz="1600">
                <a:solidFill>
                  <a:srgbClr val="000000"/>
                </a:solidFill>
                <a:latin typeface="Calibri"/>
                <a:ea typeface="Calibri"/>
                <a:cs typeface="Calibri"/>
                <a:sym typeface="Calibri"/>
              </a:rPr>
              <a:t>0 bin: when LSB is 0</a:t>
            </a:r>
            <a:endParaRPr sz="16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1600"/>
              <a:buChar char="•"/>
            </a:pPr>
            <a:r>
              <a:rPr lang="en" sz="1600">
                <a:solidFill>
                  <a:srgbClr val="000000"/>
                </a:solidFill>
                <a:latin typeface="Calibri"/>
                <a:ea typeface="Calibri"/>
                <a:cs typeface="Calibri"/>
                <a:sym typeface="Calibri"/>
              </a:rPr>
              <a:t>1 bin: when LSB is 1</a:t>
            </a:r>
            <a:endParaRPr sz="16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Char char="•"/>
            </a:pPr>
            <a:r>
              <a:rPr lang="en" sz="2000">
                <a:solidFill>
                  <a:srgbClr val="000000"/>
                </a:solidFill>
                <a:latin typeface="Calibri"/>
                <a:ea typeface="Calibri"/>
                <a:cs typeface="Calibri"/>
                <a:sym typeface="Calibri"/>
              </a:rPr>
              <a:t>Difference-of-Mean (DoM)=20/8-12/8=1</a:t>
            </a:r>
            <a:endParaRPr sz="2000">
              <a:solidFill>
                <a:srgbClr val="000000"/>
              </a:solidFill>
              <a:latin typeface="Calibri"/>
              <a:ea typeface="Calibri"/>
              <a:cs typeface="Calibri"/>
              <a:sym typeface="Calibri"/>
            </a:endParaRPr>
          </a:p>
        </p:txBody>
      </p:sp>
      <p:pic>
        <p:nvPicPr>
          <p:cNvPr id="187" name="Google Shape;187;p25"/>
          <p:cNvPicPr preferRelativeResize="0"/>
          <p:nvPr/>
        </p:nvPicPr>
        <p:blipFill rotWithShape="1">
          <a:blip r:embed="rId3">
            <a:alphaModFix/>
          </a:blip>
          <a:srcRect b="0" l="0" r="0" t="0"/>
          <a:stretch/>
        </p:blipFill>
        <p:spPr>
          <a:xfrm>
            <a:off x="509663" y="1240335"/>
            <a:ext cx="3019425" cy="3088710"/>
          </a:xfrm>
          <a:prstGeom prst="rect">
            <a:avLst/>
          </a:prstGeom>
          <a:noFill/>
          <a:ln cap="flat" cmpd="sng" w="9525">
            <a:solidFill>
              <a:srgbClr val="000000"/>
            </a:solidFill>
            <a:prstDash val="solid"/>
            <a:miter lim="800000"/>
            <a:headEnd len="sm" w="sm" type="none"/>
            <a:tailEnd len="sm" w="sm" type="none"/>
          </a:ln>
        </p:spPr>
      </p:pic>
      <p:sp>
        <p:nvSpPr>
          <p:cNvPr id="188" name="Google Shape;188;p25"/>
          <p:cNvSpPr/>
          <p:nvPr/>
        </p:nvSpPr>
        <p:spPr>
          <a:xfrm>
            <a:off x="4564575" y="3479925"/>
            <a:ext cx="1452675" cy="1140625"/>
          </a:xfrm>
          <a:prstGeom prst="flowChartMagneticDisk">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0,2,4,6,8,10,12,14</a:t>
            </a:r>
            <a:endParaRPr>
              <a:latin typeface="Open Sans"/>
              <a:ea typeface="Open Sans"/>
              <a:cs typeface="Open Sans"/>
              <a:sym typeface="Open Sans"/>
            </a:endParaRPr>
          </a:p>
        </p:txBody>
      </p:sp>
      <p:sp>
        <p:nvSpPr>
          <p:cNvPr id="189" name="Google Shape;189;p25"/>
          <p:cNvSpPr/>
          <p:nvPr/>
        </p:nvSpPr>
        <p:spPr>
          <a:xfrm>
            <a:off x="6815275" y="3479925"/>
            <a:ext cx="1452675" cy="1140625"/>
          </a:xfrm>
          <a:prstGeom prst="flowChartMagneticDisk">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1,3,5,7,9,11,13,15</a:t>
            </a:r>
            <a:endParaRPr>
              <a:latin typeface="Open Sans"/>
              <a:ea typeface="Open Sans"/>
              <a:cs typeface="Open Sans"/>
              <a:sym typeface="Open Sans"/>
            </a:endParaRPr>
          </a:p>
        </p:txBody>
      </p:sp>
      <p:sp>
        <p:nvSpPr>
          <p:cNvPr id="190" name="Google Shape;190;p25"/>
          <p:cNvSpPr txBox="1"/>
          <p:nvPr/>
        </p:nvSpPr>
        <p:spPr>
          <a:xfrm>
            <a:off x="4974350" y="4586500"/>
            <a:ext cx="7209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Open Sans"/>
                <a:ea typeface="Open Sans"/>
                <a:cs typeface="Open Sans"/>
                <a:sym typeface="Open Sans"/>
              </a:rPr>
              <a:t>Bin-0</a:t>
            </a:r>
            <a:endParaRPr sz="1500">
              <a:solidFill>
                <a:schemeClr val="dk1"/>
              </a:solidFill>
              <a:latin typeface="Open Sans"/>
              <a:ea typeface="Open Sans"/>
              <a:cs typeface="Open Sans"/>
              <a:sym typeface="Open Sans"/>
            </a:endParaRPr>
          </a:p>
        </p:txBody>
      </p:sp>
      <p:sp>
        <p:nvSpPr>
          <p:cNvPr id="191" name="Google Shape;191;p25"/>
          <p:cNvSpPr txBox="1"/>
          <p:nvPr/>
        </p:nvSpPr>
        <p:spPr>
          <a:xfrm>
            <a:off x="7235800" y="4586500"/>
            <a:ext cx="7209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Open Sans"/>
                <a:ea typeface="Open Sans"/>
                <a:cs typeface="Open Sans"/>
                <a:sym typeface="Open Sans"/>
              </a:rPr>
              <a:t>Bin-1</a:t>
            </a:r>
            <a:endParaRPr sz="15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When the partitioning is done wrt. an uncorrelated bit?</a:t>
            </a:r>
            <a:endParaRPr/>
          </a:p>
        </p:txBody>
      </p:sp>
      <p:sp>
        <p:nvSpPr>
          <p:cNvPr id="197" name="Google Shape;197;p26"/>
          <p:cNvSpPr txBox="1"/>
          <p:nvPr/>
        </p:nvSpPr>
        <p:spPr>
          <a:xfrm>
            <a:off x="5995196" y="1192087"/>
            <a:ext cx="2475300" cy="3492900"/>
          </a:xfrm>
          <a:prstGeom prst="rect">
            <a:avLst/>
          </a:prstGeom>
          <a:noFill/>
          <a:ln>
            <a:noFill/>
          </a:ln>
        </p:spPr>
        <p:txBody>
          <a:bodyPr anchorCtr="0" anchor="t" bIns="45700" lIns="91425" spcFirstLastPara="1" rIns="91425" wrap="square" tIns="45700">
            <a:noAutofit/>
          </a:bodyPr>
          <a:lstStyle/>
          <a:p>
            <a:pPr indent="-215900" lvl="0" marL="228600" rtl="0" algn="l">
              <a:lnSpc>
                <a:spcPct val="90000"/>
              </a:lnSpc>
              <a:spcBef>
                <a:spcPts val="0"/>
              </a:spcBef>
              <a:spcAft>
                <a:spcPts val="0"/>
              </a:spcAft>
              <a:buClr>
                <a:srgbClr val="000000"/>
              </a:buClr>
              <a:buSzPts val="2600"/>
              <a:buChar char="•"/>
            </a:pPr>
            <a:r>
              <a:rPr lang="en" sz="2600">
                <a:latin typeface="Calibri"/>
                <a:ea typeface="Calibri"/>
                <a:cs typeface="Calibri"/>
                <a:sym typeface="Calibri"/>
              </a:rPr>
              <a:t>Partitioning</a:t>
            </a:r>
            <a:r>
              <a:rPr lang="en" sz="2600">
                <a:solidFill>
                  <a:srgbClr val="000000"/>
                </a:solidFill>
                <a:latin typeface="Calibri"/>
                <a:ea typeface="Calibri"/>
                <a:cs typeface="Calibri"/>
                <a:sym typeface="Calibri"/>
              </a:rPr>
              <a:t> done by bits simulated using </a:t>
            </a:r>
            <a:r>
              <a:rPr i="1" lang="en" sz="2600">
                <a:solidFill>
                  <a:srgbClr val="000000"/>
                </a:solidFill>
                <a:latin typeface="Calibri"/>
                <a:ea typeface="Calibri"/>
                <a:cs typeface="Calibri"/>
                <a:sym typeface="Calibri"/>
              </a:rPr>
              <a:t>rand </a:t>
            </a:r>
            <a:r>
              <a:rPr lang="en" sz="2600">
                <a:solidFill>
                  <a:srgbClr val="000000"/>
                </a:solidFill>
                <a:latin typeface="Calibri"/>
                <a:ea typeface="Calibri"/>
                <a:cs typeface="Calibri"/>
                <a:sym typeface="Calibri"/>
              </a:rPr>
              <a:t>function in C.</a:t>
            </a:r>
            <a:endParaRPr sz="2600">
              <a:solidFill>
                <a:srgbClr val="000000"/>
              </a:solidFill>
              <a:latin typeface="Calibri"/>
              <a:ea typeface="Calibri"/>
              <a:cs typeface="Calibri"/>
              <a:sym typeface="Calibri"/>
            </a:endParaRPr>
          </a:p>
          <a:p>
            <a:pPr indent="-215900" lvl="0" marL="228600" rtl="0" algn="l">
              <a:lnSpc>
                <a:spcPct val="90000"/>
              </a:lnSpc>
              <a:spcBef>
                <a:spcPts val="1000"/>
              </a:spcBef>
              <a:spcAft>
                <a:spcPts val="0"/>
              </a:spcAft>
              <a:buClr>
                <a:srgbClr val="000000"/>
              </a:buClr>
              <a:buSzPts val="2600"/>
              <a:buChar char="•"/>
            </a:pPr>
            <a:r>
              <a:rPr lang="en" sz="2600">
                <a:solidFill>
                  <a:srgbClr val="000000"/>
                </a:solidFill>
                <a:latin typeface="Calibri"/>
                <a:ea typeface="Calibri"/>
                <a:cs typeface="Calibri"/>
                <a:sym typeface="Calibri"/>
              </a:rPr>
              <a:t>Observe the DoM is close to 0, as expected!</a:t>
            </a:r>
            <a:endParaRPr sz="2600">
              <a:solidFill>
                <a:srgbClr val="000000"/>
              </a:solidFill>
              <a:latin typeface="Calibri"/>
              <a:ea typeface="Calibri"/>
              <a:cs typeface="Calibri"/>
              <a:sym typeface="Calibri"/>
            </a:endParaRPr>
          </a:p>
        </p:txBody>
      </p:sp>
      <p:pic>
        <p:nvPicPr>
          <p:cNvPr id="198" name="Google Shape;198;p26"/>
          <p:cNvPicPr preferRelativeResize="0"/>
          <p:nvPr/>
        </p:nvPicPr>
        <p:blipFill rotWithShape="1">
          <a:blip r:embed="rId3">
            <a:alphaModFix/>
          </a:blip>
          <a:srcRect b="0" l="0" r="0" t="0"/>
          <a:stretch/>
        </p:blipFill>
        <p:spPr>
          <a:xfrm>
            <a:off x="518650" y="1147227"/>
            <a:ext cx="5114492" cy="3042417"/>
          </a:xfrm>
          <a:prstGeom prst="rect">
            <a:avLst/>
          </a:prstGeom>
          <a:noFill/>
          <a:ln cap="flat" cmpd="sng" w="9525">
            <a:solidFill>
              <a:srgbClr val="000000"/>
            </a:solidFill>
            <a:prstDash val="solid"/>
            <a:miter lim="800000"/>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 Toy DPA</a:t>
            </a:r>
            <a:endParaRPr/>
          </a:p>
        </p:txBody>
      </p:sp>
      <p:sp>
        <p:nvSpPr>
          <p:cNvPr id="204" name="Google Shape;204;p27"/>
          <p:cNvSpPr txBox="1"/>
          <p:nvPr/>
        </p:nvSpPr>
        <p:spPr>
          <a:xfrm>
            <a:off x="155850" y="1071025"/>
            <a:ext cx="4416300" cy="3293400"/>
          </a:xfrm>
          <a:prstGeom prst="rect">
            <a:avLst/>
          </a:prstGeom>
          <a:noFill/>
          <a:ln>
            <a:noFill/>
          </a:ln>
        </p:spPr>
        <p:txBody>
          <a:bodyPr anchorCtr="0" anchor="t" bIns="91425" lIns="91425" spcFirstLastPara="1" rIns="91425" wrap="square" tIns="91425">
            <a:spAutoFit/>
          </a:bodyPr>
          <a:lstStyle/>
          <a:p>
            <a:pPr indent="-177800" lvl="0" marL="228600" rtl="0" algn="l">
              <a:lnSpc>
                <a:spcPct val="90000"/>
              </a:lnSpc>
              <a:spcBef>
                <a:spcPts val="0"/>
              </a:spcBef>
              <a:spcAft>
                <a:spcPts val="0"/>
              </a:spcAft>
              <a:buClr>
                <a:schemeClr val="dk1"/>
              </a:buClr>
              <a:buSzPts val="2000"/>
              <a:buChar char="•"/>
            </a:pPr>
            <a:r>
              <a:rPr lang="en" sz="2000">
                <a:solidFill>
                  <a:schemeClr val="dk1"/>
                </a:solidFill>
                <a:latin typeface="Calibri"/>
                <a:ea typeface="Calibri"/>
                <a:cs typeface="Calibri"/>
                <a:sym typeface="Calibri"/>
              </a:rPr>
              <a:t>Consider the operation z=y</a:t>
            </a:r>
            <a:r>
              <a:rPr baseline="30000" lang="en" sz="2000">
                <a:solidFill>
                  <a:schemeClr val="dk1"/>
                </a:solidFill>
                <a:latin typeface="Calibri"/>
                <a:ea typeface="Calibri"/>
                <a:cs typeface="Calibri"/>
                <a:sym typeface="Calibri"/>
              </a:rPr>
              <a:t>x</a:t>
            </a:r>
            <a:r>
              <a:rPr lang="en" sz="2000">
                <a:solidFill>
                  <a:schemeClr val="dk1"/>
                </a:solidFill>
                <a:latin typeface="Calibri"/>
                <a:ea typeface="Calibri"/>
                <a:cs typeface="Calibri"/>
                <a:sym typeface="Calibri"/>
              </a:rPr>
              <a:t>mod 256</a:t>
            </a:r>
            <a:endParaRPr sz="2000">
              <a:solidFill>
                <a:schemeClr val="dk1"/>
              </a:solidFill>
              <a:latin typeface="Calibri"/>
              <a:ea typeface="Calibri"/>
              <a:cs typeface="Calibri"/>
              <a:sym typeface="Calibri"/>
            </a:endParaRPr>
          </a:p>
          <a:p>
            <a:pPr indent="-177800" lvl="0" marL="228600" rtl="0" algn="l">
              <a:lnSpc>
                <a:spcPct val="90000"/>
              </a:lnSpc>
              <a:spcBef>
                <a:spcPts val="1000"/>
              </a:spcBef>
              <a:spcAft>
                <a:spcPts val="0"/>
              </a:spcAft>
              <a:buClr>
                <a:schemeClr val="dk1"/>
              </a:buClr>
              <a:buSzPts val="2000"/>
              <a:buChar char="•"/>
            </a:pPr>
            <a:r>
              <a:rPr lang="en" sz="2000">
                <a:solidFill>
                  <a:schemeClr val="dk1"/>
                </a:solidFill>
                <a:latin typeface="Calibri"/>
                <a:ea typeface="Calibri"/>
                <a:cs typeface="Calibri"/>
                <a:sym typeface="Calibri"/>
              </a:rPr>
              <a:t>Assume attacker knows first 4 bits of the secret, x (8 bit value). </a:t>
            </a:r>
            <a:endParaRPr sz="2000">
              <a:solidFill>
                <a:schemeClr val="dk1"/>
              </a:solidFill>
              <a:latin typeface="Calibri"/>
              <a:ea typeface="Calibri"/>
              <a:cs typeface="Calibri"/>
              <a:sym typeface="Calibri"/>
            </a:endParaRPr>
          </a:p>
          <a:p>
            <a:pPr indent="-177800" lvl="0" marL="228600" rtl="0" algn="l">
              <a:lnSpc>
                <a:spcPct val="90000"/>
              </a:lnSpc>
              <a:spcBef>
                <a:spcPts val="1000"/>
              </a:spcBef>
              <a:spcAft>
                <a:spcPts val="0"/>
              </a:spcAft>
              <a:buClr>
                <a:schemeClr val="dk1"/>
              </a:buClr>
              <a:buSzPts val="2000"/>
              <a:buChar char="•"/>
            </a:pPr>
            <a:r>
              <a:rPr lang="en" sz="2000">
                <a:solidFill>
                  <a:schemeClr val="dk1"/>
                </a:solidFill>
                <a:latin typeface="Calibri"/>
                <a:ea typeface="Calibri"/>
                <a:cs typeface="Calibri"/>
                <a:sym typeface="Calibri"/>
              </a:rPr>
              <a:t>Probability of guessing the next bit of x is ½ (with no side channel information).</a:t>
            </a:r>
            <a:endParaRPr sz="2000">
              <a:solidFill>
                <a:schemeClr val="dk1"/>
              </a:solidFill>
              <a:latin typeface="Calibri"/>
              <a:ea typeface="Calibri"/>
              <a:cs typeface="Calibri"/>
              <a:sym typeface="Calibri"/>
            </a:endParaRPr>
          </a:p>
          <a:p>
            <a:pPr indent="-177800" lvl="0" marL="228600" rtl="0" algn="l">
              <a:lnSpc>
                <a:spcPct val="90000"/>
              </a:lnSpc>
              <a:spcBef>
                <a:spcPts val="1000"/>
              </a:spcBef>
              <a:spcAft>
                <a:spcPts val="0"/>
              </a:spcAft>
              <a:buClr>
                <a:schemeClr val="dk1"/>
              </a:buClr>
              <a:buSzPts val="2000"/>
              <a:buChar char="•"/>
            </a:pPr>
            <a:r>
              <a:rPr lang="en" sz="2000">
                <a:solidFill>
                  <a:schemeClr val="dk1"/>
                </a:solidFill>
                <a:latin typeface="Calibri"/>
                <a:ea typeface="Calibri"/>
                <a:cs typeface="Calibri"/>
                <a:sym typeface="Calibri"/>
              </a:rPr>
              <a:t>Now we assume, the attacker varies y and obtains several power traces.</a:t>
            </a:r>
            <a:endParaRPr sz="2000">
              <a:solidFill>
                <a:schemeClr val="dk1"/>
              </a:solidFill>
              <a:latin typeface="Calibri"/>
              <a:ea typeface="Calibri"/>
              <a:cs typeface="Calibri"/>
              <a:sym typeface="Calibri"/>
            </a:endParaRPr>
          </a:p>
          <a:p>
            <a:pPr indent="-177800" lvl="1" marL="685800" rtl="0" algn="l">
              <a:lnSpc>
                <a:spcPct val="90000"/>
              </a:lnSpc>
              <a:spcBef>
                <a:spcPts val="500"/>
              </a:spcBef>
              <a:spcAft>
                <a:spcPts val="0"/>
              </a:spcAft>
              <a:buClr>
                <a:schemeClr val="dk1"/>
              </a:buClr>
              <a:buSzPts val="1600"/>
              <a:buChar char="•"/>
            </a:pPr>
            <a:r>
              <a:rPr lang="en" sz="1600">
                <a:solidFill>
                  <a:schemeClr val="dk1"/>
                </a:solidFill>
                <a:latin typeface="Calibri"/>
                <a:ea typeface="Calibri"/>
                <a:cs typeface="Calibri"/>
                <a:sym typeface="Calibri"/>
              </a:rPr>
              <a:t>We simulate them through Hamming Weights.</a:t>
            </a:r>
            <a:endParaRPr sz="1600">
              <a:solidFill>
                <a:schemeClr val="dk1"/>
              </a:solidFill>
              <a:latin typeface="Calibri"/>
              <a:ea typeface="Calibri"/>
              <a:cs typeface="Calibri"/>
              <a:sym typeface="Calibri"/>
            </a:endParaRPr>
          </a:p>
        </p:txBody>
      </p:sp>
      <p:sp>
        <p:nvSpPr>
          <p:cNvPr id="205" name="Google Shape;205;p27"/>
          <p:cNvSpPr/>
          <p:nvPr/>
        </p:nvSpPr>
        <p:spPr>
          <a:xfrm>
            <a:off x="335725" y="4416100"/>
            <a:ext cx="3206700" cy="37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00"/>
                </a:solidFill>
                <a:latin typeface="Open Sans"/>
                <a:ea typeface="Open Sans"/>
                <a:cs typeface="Open Sans"/>
                <a:sym typeface="Open Sans"/>
              </a:rPr>
              <a:t>x[7],x[6],x[5],x[4]</a:t>
            </a:r>
            <a:r>
              <a:rPr lang="en">
                <a:latin typeface="Open Sans"/>
                <a:ea typeface="Open Sans"/>
                <a:cs typeface="Open Sans"/>
                <a:sym typeface="Open Sans"/>
              </a:rPr>
              <a:t>,</a:t>
            </a:r>
            <a:r>
              <a:rPr b="1" lang="en">
                <a:solidFill>
                  <a:srgbClr val="0B5394"/>
                </a:solidFill>
                <a:latin typeface="Open Sans"/>
                <a:ea typeface="Open Sans"/>
                <a:cs typeface="Open Sans"/>
                <a:sym typeface="Open Sans"/>
              </a:rPr>
              <a:t>x[3]</a:t>
            </a:r>
            <a:r>
              <a:rPr lang="en">
                <a:latin typeface="Open Sans"/>
                <a:ea typeface="Open Sans"/>
                <a:cs typeface="Open Sans"/>
                <a:sym typeface="Open Sans"/>
              </a:rPr>
              <a:t>,x[2],x[1],x[0]</a:t>
            </a:r>
            <a:endParaRPr>
              <a:latin typeface="Open Sans"/>
              <a:ea typeface="Open Sans"/>
              <a:cs typeface="Open Sans"/>
              <a:sym typeface="Open Sans"/>
            </a:endParaRPr>
          </a:p>
        </p:txBody>
      </p:sp>
      <p:sp>
        <p:nvSpPr>
          <p:cNvPr id="206" name="Google Shape;206;p27"/>
          <p:cNvSpPr/>
          <p:nvPr/>
        </p:nvSpPr>
        <p:spPr>
          <a:xfrm>
            <a:off x="4672200" y="4211650"/>
            <a:ext cx="4272000" cy="58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Monitor the value of state ‘s’ and plot the HW of state ‘s’ as an indicator of power value.</a:t>
            </a:r>
            <a:endParaRPr>
              <a:latin typeface="Open Sans"/>
              <a:ea typeface="Open Sans"/>
              <a:cs typeface="Open Sans"/>
              <a:sym typeface="Open Sans"/>
            </a:endParaRPr>
          </a:p>
        </p:txBody>
      </p:sp>
      <p:pic>
        <p:nvPicPr>
          <p:cNvPr id="207" name="Google Shape;207;p27"/>
          <p:cNvPicPr preferRelativeResize="0"/>
          <p:nvPr/>
        </p:nvPicPr>
        <p:blipFill>
          <a:blip r:embed="rId3">
            <a:alphaModFix/>
          </a:blip>
          <a:stretch>
            <a:fillRect/>
          </a:stretch>
        </p:blipFill>
        <p:spPr>
          <a:xfrm>
            <a:off x="4987463" y="1071025"/>
            <a:ext cx="3641475" cy="2913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 Toy DPA</a:t>
            </a:r>
            <a:endParaRPr/>
          </a:p>
        </p:txBody>
      </p:sp>
      <p:sp>
        <p:nvSpPr>
          <p:cNvPr id="213" name="Google Shape;213;p28"/>
          <p:cNvSpPr txBox="1"/>
          <p:nvPr>
            <p:ph idx="1" type="body"/>
          </p:nvPr>
        </p:nvSpPr>
        <p:spPr>
          <a:xfrm>
            <a:off x="311700" y="1225225"/>
            <a:ext cx="8520600" cy="3610500"/>
          </a:xfrm>
          <a:prstGeom prst="rect">
            <a:avLst/>
          </a:prstGeom>
        </p:spPr>
        <p:txBody>
          <a:bodyPr anchorCtr="0" anchor="t" bIns="91425" lIns="91425" spcFirstLastPara="1" rIns="91425" wrap="square" tIns="91425">
            <a:normAutofit lnSpcReduction="10000"/>
          </a:bodyPr>
          <a:lstStyle/>
          <a:p>
            <a:pPr indent="-215900" lvl="0" marL="228600" rtl="0" algn="l">
              <a:lnSpc>
                <a:spcPct val="90000"/>
              </a:lnSpc>
              <a:spcBef>
                <a:spcPts val="0"/>
              </a:spcBef>
              <a:spcAft>
                <a:spcPts val="0"/>
              </a:spcAft>
              <a:buSzPts val="2600"/>
              <a:buFont typeface="Arial"/>
              <a:buChar char="•"/>
            </a:pPr>
            <a:r>
              <a:rPr lang="en" sz="2600">
                <a:latin typeface="Calibri"/>
                <a:ea typeface="Calibri"/>
                <a:cs typeface="Calibri"/>
                <a:sym typeface="Calibri"/>
              </a:rPr>
              <a:t>For a given y, the attacker now guesses the next bit and computes the </a:t>
            </a:r>
            <a:r>
              <a:rPr i="1" lang="en" sz="2600">
                <a:latin typeface="Calibri"/>
                <a:ea typeface="Calibri"/>
                <a:cs typeface="Calibri"/>
                <a:sym typeface="Calibri"/>
              </a:rPr>
              <a:t>probable </a:t>
            </a:r>
            <a:r>
              <a:rPr lang="en" sz="2600">
                <a:latin typeface="Calibri"/>
                <a:ea typeface="Calibri"/>
                <a:cs typeface="Calibri"/>
                <a:sym typeface="Calibri"/>
              </a:rPr>
              <a:t>s after the 3</a:t>
            </a:r>
            <a:r>
              <a:rPr baseline="30000" lang="en" sz="2600">
                <a:latin typeface="Calibri"/>
                <a:ea typeface="Calibri"/>
                <a:cs typeface="Calibri"/>
                <a:sym typeface="Calibri"/>
              </a:rPr>
              <a:t>rd</a:t>
            </a:r>
            <a:r>
              <a:rPr lang="en" sz="2600">
                <a:latin typeface="Calibri"/>
                <a:ea typeface="Calibri"/>
                <a:cs typeface="Calibri"/>
                <a:sym typeface="Calibri"/>
              </a:rPr>
              <a:t> iteration (note that square and multiply starts from bit 6 to bit 0).</a:t>
            </a:r>
            <a:endParaRPr sz="2600">
              <a:latin typeface="Calibri"/>
              <a:ea typeface="Calibri"/>
              <a:cs typeface="Calibri"/>
              <a:sym typeface="Calibri"/>
            </a:endParaRPr>
          </a:p>
          <a:p>
            <a:pPr indent="-215900" lvl="0" marL="228600" rtl="0" algn="l">
              <a:lnSpc>
                <a:spcPct val="90000"/>
              </a:lnSpc>
              <a:spcBef>
                <a:spcPts val="1000"/>
              </a:spcBef>
              <a:spcAft>
                <a:spcPts val="0"/>
              </a:spcAft>
              <a:buSzPts val="2600"/>
              <a:buFont typeface="Arial"/>
              <a:buChar char="•"/>
            </a:pPr>
            <a:r>
              <a:rPr lang="en" sz="2600">
                <a:latin typeface="Calibri"/>
                <a:ea typeface="Calibri"/>
                <a:cs typeface="Calibri"/>
                <a:sym typeface="Calibri"/>
              </a:rPr>
              <a:t>Based on the LSB of y, the corresponding trace is put into the 0 bin or 1 bin.</a:t>
            </a:r>
            <a:endParaRPr sz="2600">
              <a:latin typeface="Calibri"/>
              <a:ea typeface="Calibri"/>
              <a:cs typeface="Calibri"/>
              <a:sym typeface="Calibri"/>
            </a:endParaRPr>
          </a:p>
          <a:p>
            <a:pPr indent="-215900" lvl="0" marL="228600" rtl="0" algn="l">
              <a:lnSpc>
                <a:spcPct val="90000"/>
              </a:lnSpc>
              <a:spcBef>
                <a:spcPts val="1000"/>
              </a:spcBef>
              <a:spcAft>
                <a:spcPts val="0"/>
              </a:spcAft>
              <a:buSzPts val="2600"/>
              <a:buFont typeface="Arial"/>
              <a:buChar char="•"/>
            </a:pPr>
            <a:r>
              <a:rPr lang="en" sz="2600">
                <a:latin typeface="Calibri"/>
                <a:ea typeface="Calibri"/>
                <a:cs typeface="Calibri"/>
                <a:sym typeface="Calibri"/>
              </a:rPr>
              <a:t>For every guess (there are 2 guesses) the DoM is computed and plotted.</a:t>
            </a:r>
            <a:endParaRPr sz="2600">
              <a:latin typeface="Calibri"/>
              <a:ea typeface="Calibri"/>
              <a:cs typeface="Calibri"/>
              <a:sym typeface="Calibri"/>
            </a:endParaRPr>
          </a:p>
          <a:p>
            <a:pPr indent="-215900" lvl="0" marL="228600" rtl="0" algn="l">
              <a:lnSpc>
                <a:spcPct val="90000"/>
              </a:lnSpc>
              <a:spcBef>
                <a:spcPts val="1000"/>
              </a:spcBef>
              <a:spcAft>
                <a:spcPts val="0"/>
              </a:spcAft>
              <a:buSzPts val="2600"/>
              <a:buFont typeface="Arial"/>
              <a:buChar char="•"/>
            </a:pPr>
            <a:r>
              <a:rPr lang="en" sz="2600">
                <a:latin typeface="Calibri"/>
                <a:ea typeface="Calibri"/>
                <a:cs typeface="Calibri"/>
                <a:sym typeface="Calibri"/>
              </a:rPr>
              <a:t>The correct guess is expected to provide large DoM.</a:t>
            </a:r>
            <a:endParaRPr sz="2600">
              <a:latin typeface="Calibri"/>
              <a:ea typeface="Calibri"/>
              <a:cs typeface="Calibri"/>
              <a:sym typeface="Calibri"/>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Toy DPA (Contd.)</a:t>
            </a:r>
            <a:endParaRPr/>
          </a:p>
        </p:txBody>
      </p:sp>
      <p:sp>
        <p:nvSpPr>
          <p:cNvPr id="219" name="Google Shape;219;p29"/>
          <p:cNvSpPr txBox="1"/>
          <p:nvPr/>
        </p:nvSpPr>
        <p:spPr>
          <a:xfrm>
            <a:off x="529425" y="3249829"/>
            <a:ext cx="7599900" cy="124170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rgbClr val="000000"/>
              </a:buClr>
              <a:buSzPts val="2590"/>
              <a:buChar char="•"/>
            </a:pPr>
            <a:r>
              <a:rPr lang="en" sz="2590">
                <a:solidFill>
                  <a:srgbClr val="000000"/>
                </a:solidFill>
                <a:latin typeface="Calibri"/>
                <a:ea typeface="Calibri"/>
                <a:cs typeface="Calibri"/>
                <a:sym typeface="Calibri"/>
              </a:rPr>
              <a:t>Correct Key is 0x8F</a:t>
            </a:r>
            <a:endParaRPr sz="2800">
              <a:solidFill>
                <a:srgbClr val="000000"/>
              </a:solidFill>
              <a:latin typeface="Calibri"/>
              <a:ea typeface="Calibri"/>
              <a:cs typeface="Calibri"/>
              <a:sym typeface="Calibri"/>
            </a:endParaRPr>
          </a:p>
          <a:p>
            <a:pPr indent="-228600" lvl="0" marL="228600" rtl="0" algn="l">
              <a:lnSpc>
                <a:spcPct val="80000"/>
              </a:lnSpc>
              <a:spcBef>
                <a:spcPts val="1000"/>
              </a:spcBef>
              <a:spcAft>
                <a:spcPts val="0"/>
              </a:spcAft>
              <a:buClr>
                <a:srgbClr val="000000"/>
              </a:buClr>
              <a:buSzPts val="2590"/>
              <a:buChar char="•"/>
            </a:pPr>
            <a:r>
              <a:rPr lang="en" sz="2590">
                <a:solidFill>
                  <a:srgbClr val="000000"/>
                </a:solidFill>
                <a:latin typeface="Calibri"/>
                <a:ea typeface="Calibri"/>
                <a:cs typeface="Calibri"/>
                <a:sym typeface="Calibri"/>
              </a:rPr>
              <a:t>Next bit is thus 1.</a:t>
            </a:r>
            <a:endParaRPr sz="2800">
              <a:solidFill>
                <a:srgbClr val="000000"/>
              </a:solidFill>
              <a:latin typeface="Calibri"/>
              <a:ea typeface="Calibri"/>
              <a:cs typeface="Calibri"/>
              <a:sym typeface="Calibri"/>
            </a:endParaRPr>
          </a:p>
          <a:p>
            <a:pPr indent="-228600" lvl="0" marL="228600" rtl="0" algn="l">
              <a:lnSpc>
                <a:spcPct val="80000"/>
              </a:lnSpc>
              <a:spcBef>
                <a:spcPts val="1000"/>
              </a:spcBef>
              <a:spcAft>
                <a:spcPts val="0"/>
              </a:spcAft>
              <a:buClr>
                <a:srgbClr val="000000"/>
              </a:buClr>
              <a:buSzPts val="2590"/>
              <a:buChar char="•"/>
            </a:pPr>
            <a:r>
              <a:rPr lang="en" sz="2590">
                <a:solidFill>
                  <a:srgbClr val="000000"/>
                </a:solidFill>
                <a:latin typeface="Calibri"/>
                <a:ea typeface="Calibri"/>
                <a:cs typeface="Calibri"/>
                <a:sym typeface="Calibri"/>
              </a:rPr>
              <a:t>DoM computed after 2</a:t>
            </a:r>
            <a:r>
              <a:rPr baseline="30000" lang="en" sz="2590">
                <a:solidFill>
                  <a:srgbClr val="000000"/>
                </a:solidFill>
                <a:latin typeface="Calibri"/>
                <a:ea typeface="Calibri"/>
                <a:cs typeface="Calibri"/>
                <a:sym typeface="Calibri"/>
              </a:rPr>
              <a:t>10</a:t>
            </a:r>
            <a:r>
              <a:rPr lang="en" sz="2590">
                <a:solidFill>
                  <a:srgbClr val="000000"/>
                </a:solidFill>
                <a:latin typeface="Calibri"/>
                <a:ea typeface="Calibri"/>
                <a:cs typeface="Calibri"/>
                <a:sym typeface="Calibri"/>
              </a:rPr>
              <a:t> traces.</a:t>
            </a:r>
            <a:endParaRPr sz="2800">
              <a:solidFill>
                <a:srgbClr val="000000"/>
              </a:solidFill>
              <a:latin typeface="Calibri"/>
              <a:ea typeface="Calibri"/>
              <a:cs typeface="Calibri"/>
              <a:sym typeface="Calibri"/>
            </a:endParaRPr>
          </a:p>
          <a:p>
            <a:pPr indent="-228600" lvl="0" marL="228600" rtl="0" algn="l">
              <a:lnSpc>
                <a:spcPct val="80000"/>
              </a:lnSpc>
              <a:spcBef>
                <a:spcPts val="1000"/>
              </a:spcBef>
              <a:spcAft>
                <a:spcPts val="0"/>
              </a:spcAft>
              <a:buClr>
                <a:srgbClr val="000000"/>
              </a:buClr>
              <a:buSzPts val="2590"/>
              <a:buChar char="•"/>
            </a:pPr>
            <a:r>
              <a:rPr lang="en" sz="2590">
                <a:solidFill>
                  <a:srgbClr val="000000"/>
                </a:solidFill>
                <a:latin typeface="Calibri"/>
                <a:ea typeface="Calibri"/>
                <a:cs typeface="Calibri"/>
                <a:sym typeface="Calibri"/>
              </a:rPr>
              <a:t>Significant difference: 0.9 vs 0.2!</a:t>
            </a:r>
            <a:endParaRPr sz="2800">
              <a:solidFill>
                <a:srgbClr val="000000"/>
              </a:solidFill>
              <a:latin typeface="Calibri"/>
              <a:ea typeface="Calibri"/>
              <a:cs typeface="Calibri"/>
              <a:sym typeface="Calibri"/>
            </a:endParaRPr>
          </a:p>
        </p:txBody>
      </p:sp>
      <p:pic>
        <p:nvPicPr>
          <p:cNvPr id="220" name="Google Shape;220;p29"/>
          <p:cNvPicPr preferRelativeResize="0"/>
          <p:nvPr/>
        </p:nvPicPr>
        <p:blipFill rotWithShape="1">
          <a:blip r:embed="rId3">
            <a:alphaModFix/>
          </a:blip>
          <a:srcRect b="0" l="0" r="0" t="0"/>
          <a:stretch/>
        </p:blipFill>
        <p:spPr>
          <a:xfrm>
            <a:off x="1491414" y="1147225"/>
            <a:ext cx="5627386" cy="20340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 of DPA</a:t>
            </a:r>
            <a:endParaRPr/>
          </a:p>
        </p:txBody>
      </p:sp>
      <p:pic>
        <p:nvPicPr>
          <p:cNvPr id="226" name="Google Shape;226;p30"/>
          <p:cNvPicPr preferRelativeResize="0"/>
          <p:nvPr/>
        </p:nvPicPr>
        <p:blipFill rotWithShape="1">
          <a:blip r:embed="rId3">
            <a:alphaModFix/>
          </a:blip>
          <a:srcRect b="0" l="0" r="0" t="59615"/>
          <a:stretch/>
        </p:blipFill>
        <p:spPr>
          <a:xfrm>
            <a:off x="236350" y="1370900"/>
            <a:ext cx="5363876" cy="693475"/>
          </a:xfrm>
          <a:prstGeom prst="rect">
            <a:avLst/>
          </a:prstGeom>
          <a:noFill/>
          <a:ln>
            <a:noFill/>
          </a:ln>
        </p:spPr>
      </p:pic>
      <p:pic>
        <p:nvPicPr>
          <p:cNvPr id="227" name="Google Shape;227;p30"/>
          <p:cNvPicPr preferRelativeResize="0"/>
          <p:nvPr/>
        </p:nvPicPr>
        <p:blipFill>
          <a:blip r:embed="rId4">
            <a:alphaModFix/>
          </a:blip>
          <a:stretch>
            <a:fillRect/>
          </a:stretch>
        </p:blipFill>
        <p:spPr>
          <a:xfrm>
            <a:off x="5511500" y="596125"/>
            <a:ext cx="3478275" cy="3626275"/>
          </a:xfrm>
          <a:prstGeom prst="rect">
            <a:avLst/>
          </a:prstGeom>
          <a:noFill/>
          <a:ln>
            <a:noFill/>
          </a:ln>
        </p:spPr>
      </p:pic>
      <p:pic>
        <p:nvPicPr>
          <p:cNvPr id="228" name="Google Shape;228;p30"/>
          <p:cNvPicPr preferRelativeResize="0"/>
          <p:nvPr/>
        </p:nvPicPr>
        <p:blipFill>
          <a:blip r:embed="rId5">
            <a:alphaModFix/>
          </a:blip>
          <a:stretch>
            <a:fillRect/>
          </a:stretch>
        </p:blipFill>
        <p:spPr>
          <a:xfrm>
            <a:off x="311700" y="2207925"/>
            <a:ext cx="5199799" cy="1619250"/>
          </a:xfrm>
          <a:prstGeom prst="rect">
            <a:avLst/>
          </a:prstGeom>
          <a:noFill/>
          <a:ln>
            <a:noFill/>
          </a:ln>
        </p:spPr>
      </p:pic>
      <p:sp>
        <p:nvSpPr>
          <p:cNvPr id="229" name="Google Shape;229;p30"/>
          <p:cNvSpPr txBox="1"/>
          <p:nvPr/>
        </p:nvSpPr>
        <p:spPr>
          <a:xfrm>
            <a:off x="311700" y="4222400"/>
            <a:ext cx="852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The key is either 0101 or 1010. Apply the Difference-of-Mean (DOM) technique to determine which is the correct key byte. Target the MSB of the input of the S-Box. Correct key byte is__________</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311700" y="11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a:t>
            </a:r>
            <a:endParaRPr/>
          </a:p>
        </p:txBody>
      </p:sp>
      <p:pic>
        <p:nvPicPr>
          <p:cNvPr id="235" name="Google Shape;235;p31"/>
          <p:cNvPicPr preferRelativeResize="0"/>
          <p:nvPr/>
        </p:nvPicPr>
        <p:blipFill rotWithShape="1">
          <a:blip r:embed="rId3">
            <a:alphaModFix/>
          </a:blip>
          <a:srcRect b="26742" l="22507" r="15878" t="6798"/>
          <a:stretch/>
        </p:blipFill>
        <p:spPr>
          <a:xfrm rot="-5400000">
            <a:off x="6695163" y="1435437"/>
            <a:ext cx="2109050" cy="2797727"/>
          </a:xfrm>
          <a:prstGeom prst="rect">
            <a:avLst/>
          </a:prstGeom>
          <a:noFill/>
          <a:ln>
            <a:noFill/>
          </a:ln>
        </p:spPr>
      </p:pic>
      <p:pic>
        <p:nvPicPr>
          <p:cNvPr id="236" name="Google Shape;236;p31"/>
          <p:cNvPicPr preferRelativeResize="0"/>
          <p:nvPr/>
        </p:nvPicPr>
        <p:blipFill rotWithShape="1">
          <a:blip r:embed="rId4">
            <a:alphaModFix/>
          </a:blip>
          <a:srcRect b="24028" l="0" r="8012" t="15339"/>
          <a:stretch/>
        </p:blipFill>
        <p:spPr>
          <a:xfrm>
            <a:off x="98125" y="859025"/>
            <a:ext cx="3174324" cy="3718477"/>
          </a:xfrm>
          <a:prstGeom prst="rect">
            <a:avLst/>
          </a:prstGeom>
          <a:noFill/>
          <a:ln>
            <a:noFill/>
          </a:ln>
        </p:spPr>
      </p:pic>
      <p:pic>
        <p:nvPicPr>
          <p:cNvPr id="237" name="Google Shape;237;p31"/>
          <p:cNvPicPr preferRelativeResize="0"/>
          <p:nvPr/>
        </p:nvPicPr>
        <p:blipFill rotWithShape="1">
          <a:blip r:embed="rId5">
            <a:alphaModFix/>
          </a:blip>
          <a:srcRect b="19658" l="0" r="11055" t="13883"/>
          <a:stretch/>
        </p:blipFill>
        <p:spPr>
          <a:xfrm>
            <a:off x="3272450" y="856625"/>
            <a:ext cx="3002176" cy="37184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Flowchart For Side Channel Analysis</a:t>
            </a:r>
            <a:endParaRPr/>
          </a:p>
        </p:txBody>
      </p:sp>
      <p:grpSp>
        <p:nvGrpSpPr>
          <p:cNvPr id="73" name="Google Shape;73;p14"/>
          <p:cNvGrpSpPr/>
          <p:nvPr/>
        </p:nvGrpSpPr>
        <p:grpSpPr>
          <a:xfrm>
            <a:off x="2688745" y="732019"/>
            <a:ext cx="3768522" cy="3774409"/>
            <a:chOff x="2675582" y="676586"/>
            <a:chExt cx="3793942" cy="3790328"/>
          </a:xfrm>
        </p:grpSpPr>
        <p:sp>
          <p:nvSpPr>
            <p:cNvPr id="74" name="Google Shape;74;p14"/>
            <p:cNvSpPr/>
            <p:nvPr/>
          </p:nvSpPr>
          <p:spPr>
            <a:xfrm rot="-7199815">
              <a:off x="3183352" y="1184485"/>
              <a:ext cx="2774659" cy="2774659"/>
            </a:xfrm>
            <a:prstGeom prst="blockArc">
              <a:avLst>
                <a:gd fmla="val 12622480" name="adj1"/>
                <a:gd fmla="val 18176457" name="adj2"/>
                <a:gd fmla="val 20786" name="adj3"/>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rot="3600185">
              <a:off x="3187094" y="1184439"/>
              <a:ext cx="2774659" cy="2774659"/>
            </a:xfrm>
            <a:prstGeom prst="blockArc">
              <a:avLst>
                <a:gd fmla="val 12564381" name="adj1"/>
                <a:gd fmla="val 18346131" name="adj2"/>
                <a:gd fmla="val 20844" name="adj3"/>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9000185">
              <a:off x="3185977" y="1184485"/>
              <a:ext cx="2774659" cy="2774659"/>
            </a:xfrm>
            <a:prstGeom prst="blockArc">
              <a:avLst>
                <a:gd fmla="val 12622480" name="adj1"/>
                <a:gd fmla="val 18081133" name="adj2"/>
                <a:gd fmla="val 20809" name="adj3"/>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4"/>
            <p:cNvGrpSpPr/>
            <p:nvPr/>
          </p:nvGrpSpPr>
          <p:grpSpPr>
            <a:xfrm rot="5400000">
              <a:off x="5379663" y="2278951"/>
              <a:ext cx="585001" cy="585472"/>
              <a:chOff x="1967628" y="812211"/>
              <a:chExt cx="588000" cy="588000"/>
            </a:xfrm>
          </p:grpSpPr>
          <p:sp>
            <p:nvSpPr>
              <p:cNvPr id="79" name="Google Shape;79;p14"/>
              <p:cNvSpPr/>
              <p:nvPr/>
            </p:nvSpPr>
            <p:spPr>
              <a:xfrm rot="39023">
                <a:off x="1970909" y="815492"/>
                <a:ext cx="581437" cy="581437"/>
              </a:xfrm>
              <a:prstGeom prst="pie">
                <a:avLst>
                  <a:gd fmla="val 6190354" name="adj1"/>
                  <a:gd fmla="val 14996165" name="adj2"/>
                </a:avLst>
              </a:prstGeom>
              <a:solidFill>
                <a:srgbClr val="1B786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rot="10800000">
                <a:off x="1970875" y="815525"/>
                <a:ext cx="581400" cy="581400"/>
              </a:xfrm>
              <a:prstGeom prst="pie">
                <a:avLst>
                  <a:gd fmla="val 4028252" name="adj1"/>
                  <a:gd fmla="val 17183677" name="adj2"/>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4"/>
            <p:cNvGrpSpPr/>
            <p:nvPr/>
          </p:nvGrpSpPr>
          <p:grpSpPr>
            <a:xfrm rot="10800000">
              <a:off x="4280709" y="3378529"/>
              <a:ext cx="585001" cy="585472"/>
              <a:chOff x="1967628" y="812211"/>
              <a:chExt cx="588000" cy="588000"/>
            </a:xfrm>
          </p:grpSpPr>
          <p:sp>
            <p:nvSpPr>
              <p:cNvPr id="82" name="Google Shape;82;p14"/>
              <p:cNvSpPr/>
              <p:nvPr/>
            </p:nvSpPr>
            <p:spPr>
              <a:xfrm rot="39023">
                <a:off x="1970909" y="815492"/>
                <a:ext cx="581437" cy="581437"/>
              </a:xfrm>
              <a:prstGeom prst="pie">
                <a:avLst>
                  <a:gd fmla="val 6190354" name="adj1"/>
                  <a:gd fmla="val 14996165" name="adj2"/>
                </a:avLst>
              </a:prstGeom>
              <a:solidFill>
                <a:srgbClr val="1D7E7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rot="10800000">
                <a:off x="1970875" y="815525"/>
                <a:ext cx="581400" cy="581400"/>
              </a:xfrm>
              <a:prstGeom prst="pie">
                <a:avLst>
                  <a:gd fmla="val 4028252" name="adj1"/>
                  <a:gd fmla="val 17183677"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14"/>
            <p:cNvGrpSpPr/>
            <p:nvPr/>
          </p:nvGrpSpPr>
          <p:grpSpPr>
            <a:xfrm rot="-5400000">
              <a:off x="3179922" y="2281478"/>
              <a:ext cx="585001" cy="585472"/>
              <a:chOff x="1967628" y="812211"/>
              <a:chExt cx="588000" cy="588000"/>
            </a:xfrm>
          </p:grpSpPr>
          <p:sp>
            <p:nvSpPr>
              <p:cNvPr id="85" name="Google Shape;85;p14"/>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4"/>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88" name="Google Shape;88;p14"/>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89" name="Google Shape;89;p14"/>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90" name="Google Shape;90;p14"/>
            <p:cNvGrpSpPr/>
            <p:nvPr/>
          </p:nvGrpSpPr>
          <p:grpSpPr>
            <a:xfrm>
              <a:off x="4261689" y="1180926"/>
              <a:ext cx="585001" cy="585530"/>
              <a:chOff x="1967628" y="812211"/>
              <a:chExt cx="588000" cy="588000"/>
            </a:xfrm>
          </p:grpSpPr>
          <p:sp>
            <p:nvSpPr>
              <p:cNvPr id="91" name="Google Shape;91;p14"/>
              <p:cNvSpPr/>
              <p:nvPr/>
            </p:nvSpPr>
            <p:spPr>
              <a:xfrm rot="39023">
                <a:off x="1970909" y="815492"/>
                <a:ext cx="581437" cy="581437"/>
              </a:xfrm>
              <a:prstGeom prst="pie">
                <a:avLst>
                  <a:gd fmla="val 6190354" name="adj1"/>
                  <a:gd fmla="val 14996165" name="adj2"/>
                </a:avLst>
              </a:prstGeom>
              <a:solidFill>
                <a:srgbClr val="155B5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rot="10800000">
                <a:off x="1970875" y="815525"/>
                <a:ext cx="581400" cy="581400"/>
              </a:xfrm>
              <a:prstGeom prst="pie">
                <a:avLst>
                  <a:gd fmla="val 4028252" name="adj1"/>
                  <a:gd fmla="val 17183677" name="adj2"/>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4"/>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grpSp>
        <p:nvGrpSpPr>
          <p:cNvPr id="94" name="Google Shape;94;p14"/>
          <p:cNvGrpSpPr/>
          <p:nvPr/>
        </p:nvGrpSpPr>
        <p:grpSpPr>
          <a:xfrm>
            <a:off x="323500" y="1170475"/>
            <a:ext cx="3362713" cy="1289700"/>
            <a:chOff x="323500" y="1170475"/>
            <a:chExt cx="3362713" cy="1289700"/>
          </a:xfrm>
        </p:grpSpPr>
        <p:sp>
          <p:nvSpPr>
            <p:cNvPr id="95" name="Google Shape;95;p14"/>
            <p:cNvSpPr txBox="1"/>
            <p:nvPr/>
          </p:nvSpPr>
          <p:spPr>
            <a:xfrm>
              <a:off x="323500" y="11704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600"/>
                </a:spcAft>
                <a:buNone/>
              </a:pPr>
              <a:r>
                <a:rPr b="1" lang="en" sz="1200">
                  <a:latin typeface="Roboto"/>
                  <a:ea typeface="Roboto"/>
                  <a:cs typeface="Roboto"/>
                  <a:sym typeface="Roboto"/>
                </a:rPr>
                <a:t>Identify Critical Points in the Algorithm</a:t>
              </a:r>
              <a:endParaRPr b="1" sz="800">
                <a:latin typeface="Roboto"/>
                <a:ea typeface="Roboto"/>
                <a:cs typeface="Roboto"/>
                <a:sym typeface="Roboto"/>
              </a:endParaRPr>
            </a:p>
          </p:txBody>
        </p:sp>
        <p:cxnSp>
          <p:nvCxnSpPr>
            <p:cNvPr id="96" name="Google Shape;96;p14"/>
            <p:cNvCxnSpPr/>
            <p:nvPr/>
          </p:nvCxnSpPr>
          <p:spPr>
            <a:xfrm rot="10800000">
              <a:off x="2641913" y="1831625"/>
              <a:ext cx="1044300" cy="0"/>
            </a:xfrm>
            <a:prstGeom prst="straightConnector1">
              <a:avLst/>
            </a:prstGeom>
            <a:noFill/>
            <a:ln cap="flat" cmpd="sng" w="9525">
              <a:solidFill>
                <a:srgbClr val="1F887E"/>
              </a:solidFill>
              <a:prstDash val="solid"/>
              <a:round/>
              <a:headEnd len="sm" w="sm" type="none"/>
              <a:tailEnd len="med" w="med" type="oval"/>
            </a:ln>
          </p:spPr>
        </p:cxnSp>
      </p:grpSp>
      <p:grpSp>
        <p:nvGrpSpPr>
          <p:cNvPr id="97" name="Google Shape;97;p14"/>
          <p:cNvGrpSpPr/>
          <p:nvPr/>
        </p:nvGrpSpPr>
        <p:grpSpPr>
          <a:xfrm>
            <a:off x="323500" y="2828275"/>
            <a:ext cx="3629413" cy="1289700"/>
            <a:chOff x="323500" y="2828275"/>
            <a:chExt cx="3629413" cy="1289700"/>
          </a:xfrm>
        </p:grpSpPr>
        <p:sp>
          <p:nvSpPr>
            <p:cNvPr id="98" name="Google Shape;98;p14"/>
            <p:cNvSpPr txBox="1"/>
            <p:nvPr/>
          </p:nvSpPr>
          <p:spPr>
            <a:xfrm>
              <a:off x="323500" y="28282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600"/>
                </a:spcAft>
                <a:buNone/>
              </a:pPr>
              <a:r>
                <a:rPr b="1" lang="en" sz="1200">
                  <a:latin typeface="Roboto"/>
                  <a:ea typeface="Roboto"/>
                  <a:cs typeface="Roboto"/>
                  <a:sym typeface="Roboto"/>
                </a:rPr>
                <a:t>Executing the Algorithm on Target Board</a:t>
              </a:r>
              <a:endParaRPr b="1" sz="800">
                <a:latin typeface="Roboto"/>
                <a:ea typeface="Roboto"/>
                <a:cs typeface="Roboto"/>
                <a:sym typeface="Roboto"/>
              </a:endParaRPr>
            </a:p>
          </p:txBody>
        </p:sp>
        <p:cxnSp>
          <p:nvCxnSpPr>
            <p:cNvPr id="99" name="Google Shape;99;p14"/>
            <p:cNvCxnSpPr/>
            <p:nvPr/>
          </p:nvCxnSpPr>
          <p:spPr>
            <a:xfrm rot="10800000">
              <a:off x="2641913" y="3489425"/>
              <a:ext cx="1311000" cy="0"/>
            </a:xfrm>
            <a:prstGeom prst="straightConnector1">
              <a:avLst/>
            </a:prstGeom>
            <a:noFill/>
            <a:ln cap="flat" cmpd="sng" w="9525">
              <a:solidFill>
                <a:srgbClr val="1D7E75"/>
              </a:solidFill>
              <a:prstDash val="solid"/>
              <a:round/>
              <a:headEnd len="sm" w="sm" type="none"/>
              <a:tailEnd len="med" w="med" type="oval"/>
            </a:ln>
          </p:spPr>
        </p:cxnSp>
      </p:grpSp>
      <p:grpSp>
        <p:nvGrpSpPr>
          <p:cNvPr id="100" name="Google Shape;100;p14"/>
          <p:cNvGrpSpPr/>
          <p:nvPr/>
        </p:nvGrpSpPr>
        <p:grpSpPr>
          <a:xfrm>
            <a:off x="5209825" y="1060350"/>
            <a:ext cx="3610650" cy="1289700"/>
            <a:chOff x="5209825" y="1060350"/>
            <a:chExt cx="3610650" cy="1289700"/>
          </a:xfrm>
        </p:grpSpPr>
        <p:sp>
          <p:nvSpPr>
            <p:cNvPr id="101" name="Google Shape;101;p14"/>
            <p:cNvSpPr txBox="1"/>
            <p:nvPr/>
          </p:nvSpPr>
          <p:spPr>
            <a:xfrm>
              <a:off x="6696475"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200">
                  <a:latin typeface="Roboto"/>
                  <a:ea typeface="Roboto"/>
                  <a:cs typeface="Roboto"/>
                  <a:sym typeface="Roboto"/>
                </a:rPr>
                <a:t>Perform Analysis on the collected Data</a:t>
              </a:r>
              <a:endParaRPr b="1" sz="800">
                <a:latin typeface="Roboto"/>
                <a:ea typeface="Roboto"/>
                <a:cs typeface="Roboto"/>
                <a:sym typeface="Roboto"/>
              </a:endParaRPr>
            </a:p>
          </p:txBody>
        </p:sp>
        <p:cxnSp>
          <p:nvCxnSpPr>
            <p:cNvPr id="102" name="Google Shape;102;p14"/>
            <p:cNvCxnSpPr/>
            <p:nvPr/>
          </p:nvCxnSpPr>
          <p:spPr>
            <a:xfrm>
              <a:off x="5209825"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103" name="Google Shape;103;p14"/>
          <p:cNvGrpSpPr/>
          <p:nvPr/>
        </p:nvGrpSpPr>
        <p:grpSpPr>
          <a:xfrm>
            <a:off x="5209825" y="3020450"/>
            <a:ext cx="3610650" cy="1289700"/>
            <a:chOff x="5209825" y="3020450"/>
            <a:chExt cx="3610650" cy="1289700"/>
          </a:xfrm>
        </p:grpSpPr>
        <p:sp>
          <p:nvSpPr>
            <p:cNvPr id="104" name="Google Shape;104;p14"/>
            <p:cNvSpPr txBox="1"/>
            <p:nvPr/>
          </p:nvSpPr>
          <p:spPr>
            <a:xfrm>
              <a:off x="6696475"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200">
                  <a:latin typeface="Roboto"/>
                  <a:ea typeface="Roboto"/>
                  <a:cs typeface="Roboto"/>
                  <a:sym typeface="Roboto"/>
                </a:rPr>
                <a:t>Collect Side Channel Information via. Power/EM</a:t>
              </a:r>
              <a:endParaRPr b="1" sz="800">
                <a:latin typeface="Roboto"/>
                <a:ea typeface="Roboto"/>
                <a:cs typeface="Roboto"/>
                <a:sym typeface="Roboto"/>
              </a:endParaRPr>
            </a:p>
          </p:txBody>
        </p:sp>
        <p:cxnSp>
          <p:nvCxnSpPr>
            <p:cNvPr id="105" name="Google Shape;105;p14"/>
            <p:cNvCxnSpPr/>
            <p:nvPr/>
          </p:nvCxnSpPr>
          <p:spPr>
            <a:xfrm>
              <a:off x="5209825" y="3648300"/>
              <a:ext cx="1286700" cy="0"/>
            </a:xfrm>
            <a:prstGeom prst="straightConnector1">
              <a:avLst/>
            </a:prstGeom>
            <a:noFill/>
            <a:ln cap="flat" cmpd="sng" w="9525">
              <a:solidFill>
                <a:srgbClr val="1B786F"/>
              </a:solidFill>
              <a:prstDash val="solid"/>
              <a:round/>
              <a:headEnd len="sm" w="sm" type="none"/>
              <a:tailEnd len="med" w="med" type="oval"/>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p:nvPr/>
        </p:nvSpPr>
        <p:spPr>
          <a:xfrm>
            <a:off x="2887511" y="1643404"/>
            <a:ext cx="4359600" cy="2861100"/>
          </a:xfrm>
          <a:prstGeom prst="roundRect">
            <a:avLst>
              <a:gd fmla="val 16667" name="adj"/>
            </a:avLst>
          </a:prstGeom>
          <a:solidFill>
            <a:srgbClr val="D5DBE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3" name="Google Shape;243;p32"/>
          <p:cNvSpPr/>
          <p:nvPr/>
        </p:nvSpPr>
        <p:spPr>
          <a:xfrm>
            <a:off x="5944796" y="1095526"/>
            <a:ext cx="1019100" cy="3042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Secret Key</a:t>
            </a:r>
            <a:endParaRPr sz="1100"/>
          </a:p>
        </p:txBody>
      </p:sp>
      <p:sp>
        <p:nvSpPr>
          <p:cNvPr id="244" name="Google Shape;244;p32"/>
          <p:cNvSpPr/>
          <p:nvPr/>
        </p:nvSpPr>
        <p:spPr>
          <a:xfrm>
            <a:off x="3793373" y="1704279"/>
            <a:ext cx="1302300" cy="3042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XOR key</a:t>
            </a:r>
            <a:endParaRPr sz="1100"/>
          </a:p>
        </p:txBody>
      </p:sp>
      <p:sp>
        <p:nvSpPr>
          <p:cNvPr id="245" name="Google Shape;245;p32"/>
          <p:cNvSpPr/>
          <p:nvPr/>
        </p:nvSpPr>
        <p:spPr>
          <a:xfrm>
            <a:off x="3397058" y="2252156"/>
            <a:ext cx="2094900" cy="3651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Byte Substitution</a:t>
            </a:r>
            <a:endParaRPr sz="1100"/>
          </a:p>
        </p:txBody>
      </p:sp>
      <p:cxnSp>
        <p:nvCxnSpPr>
          <p:cNvPr id="246" name="Google Shape;246;p32"/>
          <p:cNvCxnSpPr>
            <a:endCxn id="244" idx="0"/>
          </p:cNvCxnSpPr>
          <p:nvPr/>
        </p:nvCxnSpPr>
        <p:spPr>
          <a:xfrm>
            <a:off x="2378123" y="1308579"/>
            <a:ext cx="2066400" cy="395700"/>
          </a:xfrm>
          <a:prstGeom prst="bentConnector2">
            <a:avLst/>
          </a:prstGeom>
          <a:noFill/>
          <a:ln cap="flat" cmpd="sng" w="25400">
            <a:solidFill>
              <a:srgbClr val="5B9BD5"/>
            </a:solidFill>
            <a:prstDash val="solid"/>
            <a:miter lim="800000"/>
            <a:headEnd len="sm" w="sm" type="none"/>
            <a:tailEnd len="med" w="med" type="stealth"/>
          </a:ln>
        </p:spPr>
      </p:cxnSp>
      <p:cxnSp>
        <p:nvCxnSpPr>
          <p:cNvPr id="247" name="Google Shape;247;p32"/>
          <p:cNvCxnSpPr>
            <a:stCxn id="244" idx="2"/>
            <a:endCxn id="245" idx="0"/>
          </p:cNvCxnSpPr>
          <p:nvPr/>
        </p:nvCxnSpPr>
        <p:spPr>
          <a:xfrm>
            <a:off x="4444523" y="2008479"/>
            <a:ext cx="0" cy="243600"/>
          </a:xfrm>
          <a:prstGeom prst="straightConnector1">
            <a:avLst/>
          </a:prstGeom>
          <a:noFill/>
          <a:ln cap="flat" cmpd="sng" w="25400">
            <a:solidFill>
              <a:srgbClr val="5B9BD5"/>
            </a:solidFill>
            <a:prstDash val="solid"/>
            <a:miter lim="800000"/>
            <a:headEnd len="sm" w="sm" type="none"/>
            <a:tailEnd len="med" w="med" type="stealth"/>
          </a:ln>
        </p:spPr>
      </p:cxnSp>
      <p:sp>
        <p:nvSpPr>
          <p:cNvPr id="248" name="Google Shape;248;p32"/>
          <p:cNvSpPr txBox="1"/>
          <p:nvPr/>
        </p:nvSpPr>
        <p:spPr>
          <a:xfrm>
            <a:off x="1565750" y="958875"/>
            <a:ext cx="1245600" cy="39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Plaintext</a:t>
            </a:r>
            <a:r>
              <a:rPr lang="en" sz="800"/>
              <a:t> </a:t>
            </a:r>
            <a:r>
              <a:rPr lang="en" sz="1200">
                <a:solidFill>
                  <a:srgbClr val="000000"/>
                </a:solidFill>
                <a:latin typeface="Calibri"/>
                <a:ea typeface="Calibri"/>
                <a:cs typeface="Calibri"/>
                <a:sym typeface="Calibri"/>
              </a:rPr>
              <a:t>Block</a:t>
            </a:r>
            <a:endParaRPr sz="800"/>
          </a:p>
        </p:txBody>
      </p:sp>
      <p:cxnSp>
        <p:nvCxnSpPr>
          <p:cNvPr id="249" name="Google Shape;249;p32"/>
          <p:cNvCxnSpPr>
            <a:stCxn id="250" idx="2"/>
          </p:cNvCxnSpPr>
          <p:nvPr/>
        </p:nvCxnSpPr>
        <p:spPr>
          <a:xfrm rot="5400000">
            <a:off x="3228758" y="3410239"/>
            <a:ext cx="365100" cy="2066400"/>
          </a:xfrm>
          <a:prstGeom prst="bentConnector2">
            <a:avLst/>
          </a:prstGeom>
          <a:noFill/>
          <a:ln cap="flat" cmpd="sng" w="25400">
            <a:solidFill>
              <a:srgbClr val="5B9BD5"/>
            </a:solidFill>
            <a:prstDash val="solid"/>
            <a:miter lim="800000"/>
            <a:headEnd len="sm" w="sm" type="none"/>
            <a:tailEnd len="med" w="med" type="stealth"/>
          </a:ln>
        </p:spPr>
      </p:cxnSp>
      <p:sp>
        <p:nvSpPr>
          <p:cNvPr id="251" name="Google Shape;251;p32"/>
          <p:cNvSpPr txBox="1"/>
          <p:nvPr/>
        </p:nvSpPr>
        <p:spPr>
          <a:xfrm>
            <a:off x="1422350" y="3836400"/>
            <a:ext cx="1351500" cy="51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Ciphertext Block</a:t>
            </a:r>
            <a:endParaRPr sz="800"/>
          </a:p>
        </p:txBody>
      </p:sp>
      <p:sp>
        <p:nvSpPr>
          <p:cNvPr id="252" name="Google Shape;252;p32"/>
          <p:cNvSpPr/>
          <p:nvPr/>
        </p:nvSpPr>
        <p:spPr>
          <a:xfrm>
            <a:off x="3397058" y="2800034"/>
            <a:ext cx="2094900" cy="3651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Shift Rows</a:t>
            </a:r>
            <a:endParaRPr sz="1100"/>
          </a:p>
        </p:txBody>
      </p:sp>
      <p:sp>
        <p:nvSpPr>
          <p:cNvPr id="253" name="Google Shape;253;p32"/>
          <p:cNvSpPr/>
          <p:nvPr/>
        </p:nvSpPr>
        <p:spPr>
          <a:xfrm>
            <a:off x="3397058" y="3347911"/>
            <a:ext cx="2094900" cy="3651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a:solidFill>
                  <a:srgbClr val="000000"/>
                </a:solidFill>
                <a:latin typeface="Calibri"/>
                <a:ea typeface="Calibri"/>
                <a:cs typeface="Calibri"/>
                <a:sym typeface="Calibri"/>
              </a:rPr>
              <a:t>Mix Columns</a:t>
            </a:r>
            <a:endParaRPr sz="1000"/>
          </a:p>
          <a:p>
            <a:pPr indent="0" lvl="0" marL="0" marR="0" rtl="0" algn="ctr">
              <a:spcBef>
                <a:spcPts val="0"/>
              </a:spcBef>
              <a:spcAft>
                <a:spcPts val="0"/>
              </a:spcAft>
              <a:buNone/>
            </a:pPr>
            <a:r>
              <a:rPr b="1" lang="en" sz="1200">
                <a:solidFill>
                  <a:srgbClr val="000000"/>
                </a:solidFill>
                <a:latin typeface="Calibri"/>
                <a:ea typeface="Calibri"/>
                <a:cs typeface="Calibri"/>
                <a:sym typeface="Calibri"/>
              </a:rPr>
              <a:t>(except for the last round)</a:t>
            </a:r>
            <a:endParaRPr sz="1000"/>
          </a:p>
        </p:txBody>
      </p:sp>
      <p:sp>
        <p:nvSpPr>
          <p:cNvPr id="250" name="Google Shape;250;p32"/>
          <p:cNvSpPr/>
          <p:nvPr/>
        </p:nvSpPr>
        <p:spPr>
          <a:xfrm>
            <a:off x="3397058" y="3895789"/>
            <a:ext cx="2094900" cy="3651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Add Round Key</a:t>
            </a:r>
            <a:endParaRPr sz="1100"/>
          </a:p>
        </p:txBody>
      </p:sp>
      <p:cxnSp>
        <p:nvCxnSpPr>
          <p:cNvPr id="254" name="Google Shape;254;p32"/>
          <p:cNvCxnSpPr>
            <a:stCxn id="243" idx="2"/>
          </p:cNvCxnSpPr>
          <p:nvPr/>
        </p:nvCxnSpPr>
        <p:spPr>
          <a:xfrm flipH="1">
            <a:off x="6451946" y="1399726"/>
            <a:ext cx="2400" cy="2008800"/>
          </a:xfrm>
          <a:prstGeom prst="straightConnector1">
            <a:avLst/>
          </a:prstGeom>
          <a:noFill/>
          <a:ln cap="flat" cmpd="sng" w="25400">
            <a:solidFill>
              <a:srgbClr val="5B9BD5"/>
            </a:solidFill>
            <a:prstDash val="solid"/>
            <a:miter lim="800000"/>
            <a:headEnd len="sm" w="sm" type="none"/>
            <a:tailEnd len="med" w="med" type="stealth"/>
          </a:ln>
        </p:spPr>
      </p:cxnSp>
      <p:cxnSp>
        <p:nvCxnSpPr>
          <p:cNvPr id="255" name="Google Shape;255;p32"/>
          <p:cNvCxnSpPr>
            <a:stCxn id="245" idx="2"/>
            <a:endCxn id="252" idx="0"/>
          </p:cNvCxnSpPr>
          <p:nvPr/>
        </p:nvCxnSpPr>
        <p:spPr>
          <a:xfrm>
            <a:off x="4444508" y="2617256"/>
            <a:ext cx="0" cy="182700"/>
          </a:xfrm>
          <a:prstGeom prst="straightConnector1">
            <a:avLst/>
          </a:prstGeom>
          <a:noFill/>
          <a:ln cap="flat" cmpd="sng" w="25400">
            <a:solidFill>
              <a:srgbClr val="5B9BD5"/>
            </a:solidFill>
            <a:prstDash val="solid"/>
            <a:miter lim="800000"/>
            <a:headEnd len="sm" w="sm" type="none"/>
            <a:tailEnd len="med" w="med" type="stealth"/>
          </a:ln>
        </p:spPr>
      </p:cxnSp>
      <p:cxnSp>
        <p:nvCxnSpPr>
          <p:cNvPr id="256" name="Google Shape;256;p32"/>
          <p:cNvCxnSpPr>
            <a:stCxn id="252" idx="2"/>
            <a:endCxn id="253" idx="0"/>
          </p:cNvCxnSpPr>
          <p:nvPr/>
        </p:nvCxnSpPr>
        <p:spPr>
          <a:xfrm>
            <a:off x="4444508" y="3165134"/>
            <a:ext cx="0" cy="182700"/>
          </a:xfrm>
          <a:prstGeom prst="straightConnector1">
            <a:avLst/>
          </a:prstGeom>
          <a:noFill/>
          <a:ln cap="flat" cmpd="sng" w="25400">
            <a:solidFill>
              <a:srgbClr val="5B9BD5"/>
            </a:solidFill>
            <a:prstDash val="solid"/>
            <a:miter lim="800000"/>
            <a:headEnd len="sm" w="sm" type="none"/>
            <a:tailEnd len="med" w="med" type="stealth"/>
          </a:ln>
        </p:spPr>
      </p:cxnSp>
      <p:cxnSp>
        <p:nvCxnSpPr>
          <p:cNvPr id="257" name="Google Shape;257;p32"/>
          <p:cNvCxnSpPr>
            <a:stCxn id="253" idx="2"/>
            <a:endCxn id="250" idx="0"/>
          </p:cNvCxnSpPr>
          <p:nvPr/>
        </p:nvCxnSpPr>
        <p:spPr>
          <a:xfrm>
            <a:off x="4444508" y="3713011"/>
            <a:ext cx="0" cy="182700"/>
          </a:xfrm>
          <a:prstGeom prst="straightConnector1">
            <a:avLst/>
          </a:prstGeom>
          <a:noFill/>
          <a:ln cap="flat" cmpd="sng" w="25400">
            <a:solidFill>
              <a:srgbClr val="5B9BD5"/>
            </a:solidFill>
            <a:prstDash val="solid"/>
            <a:miter lim="800000"/>
            <a:headEnd len="sm" w="sm" type="none"/>
            <a:tailEnd len="med" w="med" type="stealth"/>
          </a:ln>
        </p:spPr>
      </p:cxnSp>
      <p:cxnSp>
        <p:nvCxnSpPr>
          <p:cNvPr id="258" name="Google Shape;258;p32"/>
          <p:cNvCxnSpPr>
            <a:endCxn id="250" idx="3"/>
          </p:cNvCxnSpPr>
          <p:nvPr/>
        </p:nvCxnSpPr>
        <p:spPr>
          <a:xfrm flipH="1">
            <a:off x="5491958" y="3774139"/>
            <a:ext cx="339600" cy="304200"/>
          </a:xfrm>
          <a:prstGeom prst="bentConnector3">
            <a:avLst>
              <a:gd fmla="val 50000" name="adj1"/>
            </a:avLst>
          </a:prstGeom>
          <a:noFill/>
          <a:ln cap="flat" cmpd="sng" w="25400">
            <a:solidFill>
              <a:srgbClr val="5B9BD5"/>
            </a:solidFill>
            <a:prstDash val="solid"/>
            <a:miter lim="800000"/>
            <a:headEnd len="sm" w="sm" type="none"/>
            <a:tailEnd len="med" w="med" type="stealth"/>
          </a:ln>
        </p:spPr>
      </p:cxnSp>
      <p:cxnSp>
        <p:nvCxnSpPr>
          <p:cNvPr id="259" name="Google Shape;259;p32"/>
          <p:cNvCxnSpPr>
            <a:stCxn id="250" idx="1"/>
            <a:endCxn id="245" idx="1"/>
          </p:cNvCxnSpPr>
          <p:nvPr/>
        </p:nvCxnSpPr>
        <p:spPr>
          <a:xfrm flipH="1" rot="10800000">
            <a:off x="3397058" y="2434639"/>
            <a:ext cx="600" cy="1643700"/>
          </a:xfrm>
          <a:prstGeom prst="bentConnector3">
            <a:avLst>
              <a:gd fmla="val -39687500" name="adj1"/>
            </a:avLst>
          </a:prstGeom>
          <a:noFill/>
          <a:ln cap="flat" cmpd="sng" w="25400">
            <a:solidFill>
              <a:srgbClr val="5B9BD5"/>
            </a:solidFill>
            <a:prstDash val="solid"/>
            <a:miter lim="800000"/>
            <a:headEnd len="sm" w="sm" type="none"/>
            <a:tailEnd len="med" w="med" type="stealth"/>
          </a:ln>
        </p:spPr>
      </p:cxnSp>
      <p:sp>
        <p:nvSpPr>
          <p:cNvPr id="260" name="Google Shape;260;p32"/>
          <p:cNvSpPr txBox="1"/>
          <p:nvPr/>
        </p:nvSpPr>
        <p:spPr>
          <a:xfrm rot="-5400000">
            <a:off x="2493912" y="2950310"/>
            <a:ext cx="1130100" cy="3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300">
                <a:solidFill>
                  <a:srgbClr val="000000"/>
                </a:solidFill>
                <a:latin typeface="Calibri"/>
                <a:ea typeface="Calibri"/>
                <a:cs typeface="Calibri"/>
                <a:sym typeface="Calibri"/>
              </a:rPr>
              <a:t>Loop 10 times</a:t>
            </a:r>
            <a:endParaRPr sz="900"/>
          </a:p>
        </p:txBody>
      </p:sp>
      <p:sp>
        <p:nvSpPr>
          <p:cNvPr id="261" name="Google Shape;261;p32"/>
          <p:cNvSpPr/>
          <p:nvPr/>
        </p:nvSpPr>
        <p:spPr>
          <a:xfrm>
            <a:off x="2208114" y="1217277"/>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2" name="Google Shape;262;p32"/>
          <p:cNvSpPr/>
          <p:nvPr/>
        </p:nvSpPr>
        <p:spPr>
          <a:xfrm>
            <a:off x="2038265" y="1217277"/>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3" name="Google Shape;263;p32"/>
          <p:cNvSpPr/>
          <p:nvPr/>
        </p:nvSpPr>
        <p:spPr>
          <a:xfrm>
            <a:off x="1868416" y="1217277"/>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4" name="Google Shape;264;p32"/>
          <p:cNvSpPr/>
          <p:nvPr/>
        </p:nvSpPr>
        <p:spPr>
          <a:xfrm>
            <a:off x="1698566" y="1217277"/>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5" name="Google Shape;265;p32"/>
          <p:cNvSpPr/>
          <p:nvPr/>
        </p:nvSpPr>
        <p:spPr>
          <a:xfrm>
            <a:off x="2208114" y="1399902"/>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6" name="Google Shape;266;p32"/>
          <p:cNvSpPr/>
          <p:nvPr/>
        </p:nvSpPr>
        <p:spPr>
          <a:xfrm>
            <a:off x="2038265" y="1399902"/>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7" name="Google Shape;267;p32"/>
          <p:cNvSpPr/>
          <p:nvPr/>
        </p:nvSpPr>
        <p:spPr>
          <a:xfrm>
            <a:off x="1868416" y="1399902"/>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8" name="Google Shape;268;p32"/>
          <p:cNvSpPr/>
          <p:nvPr/>
        </p:nvSpPr>
        <p:spPr>
          <a:xfrm>
            <a:off x="1698566" y="1399902"/>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9" name="Google Shape;269;p32"/>
          <p:cNvSpPr/>
          <p:nvPr/>
        </p:nvSpPr>
        <p:spPr>
          <a:xfrm>
            <a:off x="2208114" y="1582528"/>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0" name="Google Shape;270;p32"/>
          <p:cNvSpPr/>
          <p:nvPr/>
        </p:nvSpPr>
        <p:spPr>
          <a:xfrm>
            <a:off x="2038265" y="1582528"/>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1" name="Google Shape;271;p32"/>
          <p:cNvSpPr/>
          <p:nvPr/>
        </p:nvSpPr>
        <p:spPr>
          <a:xfrm>
            <a:off x="1868416" y="1582528"/>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2" name="Google Shape;272;p32"/>
          <p:cNvSpPr/>
          <p:nvPr/>
        </p:nvSpPr>
        <p:spPr>
          <a:xfrm>
            <a:off x="1698566" y="1582528"/>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3" name="Google Shape;273;p32"/>
          <p:cNvSpPr/>
          <p:nvPr/>
        </p:nvSpPr>
        <p:spPr>
          <a:xfrm>
            <a:off x="2208114" y="1765154"/>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4" name="Google Shape;274;p32"/>
          <p:cNvSpPr/>
          <p:nvPr/>
        </p:nvSpPr>
        <p:spPr>
          <a:xfrm>
            <a:off x="2038265" y="1765154"/>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5" name="Google Shape;275;p32"/>
          <p:cNvSpPr/>
          <p:nvPr/>
        </p:nvSpPr>
        <p:spPr>
          <a:xfrm>
            <a:off x="1868416" y="1765154"/>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6" name="Google Shape;276;p32"/>
          <p:cNvSpPr/>
          <p:nvPr/>
        </p:nvSpPr>
        <p:spPr>
          <a:xfrm>
            <a:off x="1698566" y="1765154"/>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77" name="Google Shape;277;p32"/>
          <p:cNvGrpSpPr/>
          <p:nvPr/>
        </p:nvGrpSpPr>
        <p:grpSpPr>
          <a:xfrm>
            <a:off x="1698570" y="4137506"/>
            <a:ext cx="679399" cy="731691"/>
            <a:chOff x="1295400" y="5865813"/>
            <a:chExt cx="914400" cy="915987"/>
          </a:xfrm>
        </p:grpSpPr>
        <p:sp>
          <p:nvSpPr>
            <p:cNvPr id="278" name="Google Shape;278;p32"/>
            <p:cNvSpPr/>
            <p:nvPr/>
          </p:nvSpPr>
          <p:spPr>
            <a:xfrm>
              <a:off x="1295400" y="5865813"/>
              <a:ext cx="914400" cy="228600"/>
            </a:xfrm>
            <a:prstGeom prst="rect">
              <a:avLst/>
            </a:prstGeom>
            <a:solidFill>
              <a:srgbClr val="C9C9C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79" name="Google Shape;279;p32"/>
            <p:cNvCxnSpPr/>
            <p:nvPr/>
          </p:nvCxnSpPr>
          <p:spPr>
            <a:xfrm rot="-5400000">
              <a:off x="1867650" y="59809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280" name="Google Shape;280;p32"/>
            <p:cNvCxnSpPr/>
            <p:nvPr/>
          </p:nvCxnSpPr>
          <p:spPr>
            <a:xfrm rot="-5400000">
              <a:off x="1639050" y="59809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281" name="Google Shape;281;p32"/>
            <p:cNvCxnSpPr/>
            <p:nvPr/>
          </p:nvCxnSpPr>
          <p:spPr>
            <a:xfrm rot="-5400000">
              <a:off x="1410450" y="5980950"/>
              <a:ext cx="228600" cy="1500"/>
            </a:xfrm>
            <a:prstGeom prst="straightConnector1">
              <a:avLst/>
            </a:prstGeom>
            <a:noFill/>
            <a:ln cap="flat" cmpd="sng" w="25400">
              <a:solidFill>
                <a:srgbClr val="2E75B5"/>
              </a:solidFill>
              <a:prstDash val="solid"/>
              <a:miter lim="800000"/>
              <a:headEnd len="sm" w="sm" type="none"/>
              <a:tailEnd len="sm" w="sm" type="none"/>
            </a:ln>
          </p:spPr>
        </p:cxnSp>
        <p:sp>
          <p:nvSpPr>
            <p:cNvPr id="282" name="Google Shape;282;p32"/>
            <p:cNvSpPr/>
            <p:nvPr/>
          </p:nvSpPr>
          <p:spPr>
            <a:xfrm>
              <a:off x="1295400" y="6094413"/>
              <a:ext cx="914400" cy="228600"/>
            </a:xfrm>
            <a:prstGeom prst="rect">
              <a:avLst/>
            </a:prstGeom>
            <a:solidFill>
              <a:srgbClr val="C9C9C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83" name="Google Shape;283;p32"/>
            <p:cNvCxnSpPr/>
            <p:nvPr/>
          </p:nvCxnSpPr>
          <p:spPr>
            <a:xfrm rot="-5400000">
              <a:off x="1867650" y="62095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284" name="Google Shape;284;p32"/>
            <p:cNvCxnSpPr/>
            <p:nvPr/>
          </p:nvCxnSpPr>
          <p:spPr>
            <a:xfrm rot="-5400000">
              <a:off x="1639050" y="62095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285" name="Google Shape;285;p32"/>
            <p:cNvCxnSpPr/>
            <p:nvPr/>
          </p:nvCxnSpPr>
          <p:spPr>
            <a:xfrm rot="-5400000">
              <a:off x="1410450" y="6209550"/>
              <a:ext cx="228600" cy="1500"/>
            </a:xfrm>
            <a:prstGeom prst="straightConnector1">
              <a:avLst/>
            </a:prstGeom>
            <a:noFill/>
            <a:ln cap="flat" cmpd="sng" w="25400">
              <a:solidFill>
                <a:srgbClr val="2E75B5"/>
              </a:solidFill>
              <a:prstDash val="solid"/>
              <a:miter lim="800000"/>
              <a:headEnd len="sm" w="sm" type="none"/>
              <a:tailEnd len="sm" w="sm" type="none"/>
            </a:ln>
          </p:spPr>
        </p:cxnSp>
        <p:sp>
          <p:nvSpPr>
            <p:cNvPr id="286" name="Google Shape;286;p32"/>
            <p:cNvSpPr/>
            <p:nvPr/>
          </p:nvSpPr>
          <p:spPr>
            <a:xfrm>
              <a:off x="1295400" y="6323013"/>
              <a:ext cx="914400" cy="228600"/>
            </a:xfrm>
            <a:prstGeom prst="rect">
              <a:avLst/>
            </a:prstGeom>
            <a:solidFill>
              <a:srgbClr val="C9C9C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87" name="Google Shape;287;p32"/>
            <p:cNvCxnSpPr/>
            <p:nvPr/>
          </p:nvCxnSpPr>
          <p:spPr>
            <a:xfrm rot="-5400000">
              <a:off x="1867650" y="64381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288" name="Google Shape;288;p32"/>
            <p:cNvCxnSpPr/>
            <p:nvPr/>
          </p:nvCxnSpPr>
          <p:spPr>
            <a:xfrm rot="-5400000">
              <a:off x="1639050" y="64381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289" name="Google Shape;289;p32"/>
            <p:cNvCxnSpPr/>
            <p:nvPr/>
          </p:nvCxnSpPr>
          <p:spPr>
            <a:xfrm rot="-5400000">
              <a:off x="1410450" y="6438150"/>
              <a:ext cx="228600" cy="1500"/>
            </a:xfrm>
            <a:prstGeom prst="straightConnector1">
              <a:avLst/>
            </a:prstGeom>
            <a:noFill/>
            <a:ln cap="flat" cmpd="sng" w="25400">
              <a:solidFill>
                <a:srgbClr val="5B9BD5"/>
              </a:solidFill>
              <a:prstDash val="solid"/>
              <a:miter lim="800000"/>
              <a:headEnd len="sm" w="sm" type="none"/>
              <a:tailEnd len="sm" w="sm" type="none"/>
            </a:ln>
          </p:spPr>
        </p:cxnSp>
        <p:sp>
          <p:nvSpPr>
            <p:cNvPr id="290" name="Google Shape;290;p32"/>
            <p:cNvSpPr/>
            <p:nvPr/>
          </p:nvSpPr>
          <p:spPr>
            <a:xfrm>
              <a:off x="1295400" y="6551613"/>
              <a:ext cx="914400" cy="228600"/>
            </a:xfrm>
            <a:prstGeom prst="rect">
              <a:avLst/>
            </a:prstGeom>
            <a:solidFill>
              <a:srgbClr val="C9C9C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91" name="Google Shape;291;p32"/>
            <p:cNvCxnSpPr/>
            <p:nvPr/>
          </p:nvCxnSpPr>
          <p:spPr>
            <a:xfrm rot="-5400000">
              <a:off x="1867650" y="66667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292" name="Google Shape;292;p32"/>
            <p:cNvCxnSpPr/>
            <p:nvPr/>
          </p:nvCxnSpPr>
          <p:spPr>
            <a:xfrm rot="-5400000">
              <a:off x="1639050" y="66667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293" name="Google Shape;293;p32"/>
            <p:cNvCxnSpPr/>
            <p:nvPr/>
          </p:nvCxnSpPr>
          <p:spPr>
            <a:xfrm rot="-5400000">
              <a:off x="1410450" y="6666750"/>
              <a:ext cx="228600" cy="1500"/>
            </a:xfrm>
            <a:prstGeom prst="straightConnector1">
              <a:avLst/>
            </a:prstGeom>
            <a:noFill/>
            <a:ln cap="flat" cmpd="sng" w="25400">
              <a:solidFill>
                <a:srgbClr val="2E75B5"/>
              </a:solidFill>
              <a:prstDash val="solid"/>
              <a:miter lim="800000"/>
              <a:headEnd len="sm" w="sm" type="none"/>
              <a:tailEnd len="sm" w="sm" type="none"/>
            </a:ln>
          </p:spPr>
        </p:cxnSp>
      </p:grpSp>
      <p:sp>
        <p:nvSpPr>
          <p:cNvPr id="294" name="Google Shape;294;p32"/>
          <p:cNvSpPr/>
          <p:nvPr/>
        </p:nvSpPr>
        <p:spPr>
          <a:xfrm>
            <a:off x="5888179" y="4078415"/>
            <a:ext cx="1132200" cy="29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300">
                <a:solidFill>
                  <a:srgbClr val="000000"/>
                </a:solidFill>
                <a:latin typeface="Calibri"/>
                <a:ea typeface="Calibri"/>
                <a:cs typeface="Calibri"/>
                <a:sym typeface="Calibri"/>
              </a:rPr>
              <a:t>Key Expansion</a:t>
            </a:r>
            <a:endParaRPr sz="900"/>
          </a:p>
        </p:txBody>
      </p:sp>
      <p:grpSp>
        <p:nvGrpSpPr>
          <p:cNvPr id="295" name="Google Shape;295;p32"/>
          <p:cNvGrpSpPr/>
          <p:nvPr/>
        </p:nvGrpSpPr>
        <p:grpSpPr>
          <a:xfrm>
            <a:off x="5831581" y="3401251"/>
            <a:ext cx="1245565" cy="738235"/>
            <a:chOff x="6629400" y="4562817"/>
            <a:chExt cx="1676400" cy="923718"/>
          </a:xfrm>
        </p:grpSpPr>
        <p:sp>
          <p:nvSpPr>
            <p:cNvPr id="296" name="Google Shape;296;p32"/>
            <p:cNvSpPr/>
            <p:nvPr/>
          </p:nvSpPr>
          <p:spPr>
            <a:xfrm>
              <a:off x="6629400" y="4572338"/>
              <a:ext cx="1676400" cy="914100"/>
            </a:xfrm>
            <a:prstGeom prst="roundRect">
              <a:avLst>
                <a:gd fmla="val 16667" name="adj"/>
              </a:avLst>
            </a:prstGeom>
            <a:solidFill>
              <a:srgbClr val="8DA9D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297" name="Google Shape;297;p32"/>
            <p:cNvCxnSpPr/>
            <p:nvPr/>
          </p:nvCxnSpPr>
          <p:spPr>
            <a:xfrm>
              <a:off x="6629400" y="4724682"/>
              <a:ext cx="1676400" cy="1500"/>
            </a:xfrm>
            <a:prstGeom prst="straightConnector1">
              <a:avLst/>
            </a:prstGeom>
            <a:noFill/>
            <a:ln cap="flat" cmpd="sng" w="9525">
              <a:solidFill>
                <a:srgbClr val="5B9BD5"/>
              </a:solidFill>
              <a:prstDash val="solid"/>
              <a:miter lim="800000"/>
              <a:headEnd len="sm" w="sm" type="none"/>
              <a:tailEnd len="sm" w="sm" type="none"/>
            </a:ln>
          </p:spPr>
        </p:cxnSp>
        <p:cxnSp>
          <p:nvCxnSpPr>
            <p:cNvPr id="298" name="Google Shape;298;p32"/>
            <p:cNvCxnSpPr/>
            <p:nvPr/>
          </p:nvCxnSpPr>
          <p:spPr>
            <a:xfrm>
              <a:off x="6629400" y="4875439"/>
              <a:ext cx="1676400" cy="1500"/>
            </a:xfrm>
            <a:prstGeom prst="straightConnector1">
              <a:avLst/>
            </a:prstGeom>
            <a:noFill/>
            <a:ln cap="flat" cmpd="sng" w="9525">
              <a:solidFill>
                <a:srgbClr val="5B9BD5"/>
              </a:solidFill>
              <a:prstDash val="solid"/>
              <a:miter lim="800000"/>
              <a:headEnd len="sm" w="sm" type="none"/>
              <a:tailEnd len="sm" w="sm" type="none"/>
            </a:ln>
          </p:spPr>
        </p:cxnSp>
        <p:cxnSp>
          <p:nvCxnSpPr>
            <p:cNvPr id="299" name="Google Shape;299;p32"/>
            <p:cNvCxnSpPr/>
            <p:nvPr/>
          </p:nvCxnSpPr>
          <p:spPr>
            <a:xfrm>
              <a:off x="6629400" y="5027783"/>
              <a:ext cx="1676400" cy="1500"/>
            </a:xfrm>
            <a:prstGeom prst="straightConnector1">
              <a:avLst/>
            </a:prstGeom>
            <a:noFill/>
            <a:ln cap="flat" cmpd="sng" w="9525">
              <a:solidFill>
                <a:srgbClr val="5B9BD5"/>
              </a:solidFill>
              <a:prstDash val="solid"/>
              <a:miter lim="800000"/>
              <a:headEnd len="sm" w="sm" type="none"/>
              <a:tailEnd len="sm" w="sm" type="none"/>
            </a:ln>
          </p:spPr>
        </p:cxnSp>
        <p:cxnSp>
          <p:nvCxnSpPr>
            <p:cNvPr id="300" name="Google Shape;300;p32"/>
            <p:cNvCxnSpPr/>
            <p:nvPr/>
          </p:nvCxnSpPr>
          <p:spPr>
            <a:xfrm>
              <a:off x="6629400" y="5334056"/>
              <a:ext cx="1676400" cy="1500"/>
            </a:xfrm>
            <a:prstGeom prst="straightConnector1">
              <a:avLst/>
            </a:prstGeom>
            <a:noFill/>
            <a:ln cap="flat" cmpd="sng" w="9525">
              <a:solidFill>
                <a:srgbClr val="5B9BD5"/>
              </a:solidFill>
              <a:prstDash val="solid"/>
              <a:miter lim="800000"/>
              <a:headEnd len="sm" w="sm" type="none"/>
              <a:tailEnd len="sm" w="sm" type="none"/>
            </a:ln>
          </p:spPr>
        </p:cxnSp>
        <p:sp>
          <p:nvSpPr>
            <p:cNvPr id="301" name="Google Shape;301;p32"/>
            <p:cNvSpPr txBox="1"/>
            <p:nvPr/>
          </p:nvSpPr>
          <p:spPr>
            <a:xfrm>
              <a:off x="7350125" y="4562817"/>
              <a:ext cx="246000" cy="162000"/>
            </a:xfrm>
            <a:prstGeom prst="rect">
              <a:avLst/>
            </a:prstGeom>
            <a:solidFill>
              <a:srgbClr val="8DA9D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 sz="850">
                  <a:solidFill>
                    <a:srgbClr val="000000"/>
                  </a:solidFill>
                  <a:latin typeface="Calibri"/>
                  <a:ea typeface="Calibri"/>
                  <a:cs typeface="Calibri"/>
                  <a:sym typeface="Calibri"/>
                </a:rPr>
                <a:t>RK1</a:t>
              </a:r>
              <a:endParaRPr sz="1600">
                <a:solidFill>
                  <a:srgbClr val="000000"/>
                </a:solidFill>
                <a:latin typeface="Calibri"/>
                <a:ea typeface="Calibri"/>
                <a:cs typeface="Calibri"/>
                <a:sym typeface="Calibri"/>
              </a:endParaRPr>
            </a:p>
          </p:txBody>
        </p:sp>
        <p:sp>
          <p:nvSpPr>
            <p:cNvPr id="302" name="Google Shape;302;p32"/>
            <p:cNvSpPr txBox="1"/>
            <p:nvPr/>
          </p:nvSpPr>
          <p:spPr>
            <a:xfrm>
              <a:off x="7339013" y="4719922"/>
              <a:ext cx="246000" cy="162000"/>
            </a:xfrm>
            <a:prstGeom prst="rect">
              <a:avLst/>
            </a:prstGeom>
            <a:solidFill>
              <a:srgbClr val="8DA9D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 sz="850">
                  <a:solidFill>
                    <a:srgbClr val="000000"/>
                  </a:solidFill>
                  <a:latin typeface="Calibri"/>
                  <a:ea typeface="Calibri"/>
                  <a:cs typeface="Calibri"/>
                  <a:sym typeface="Calibri"/>
                </a:rPr>
                <a:t>RK2</a:t>
              </a:r>
              <a:endParaRPr sz="1600">
                <a:solidFill>
                  <a:srgbClr val="000000"/>
                </a:solidFill>
                <a:latin typeface="Calibri"/>
                <a:ea typeface="Calibri"/>
                <a:cs typeface="Calibri"/>
                <a:sym typeface="Calibri"/>
              </a:endParaRPr>
            </a:p>
          </p:txBody>
        </p:sp>
        <p:sp>
          <p:nvSpPr>
            <p:cNvPr id="303" name="Google Shape;303;p32"/>
            <p:cNvSpPr txBox="1"/>
            <p:nvPr/>
          </p:nvSpPr>
          <p:spPr>
            <a:xfrm>
              <a:off x="7331075" y="4872265"/>
              <a:ext cx="246000" cy="162000"/>
            </a:xfrm>
            <a:prstGeom prst="rect">
              <a:avLst/>
            </a:prstGeom>
            <a:solidFill>
              <a:srgbClr val="8DA9D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 sz="850">
                  <a:solidFill>
                    <a:srgbClr val="000000"/>
                  </a:solidFill>
                  <a:latin typeface="Calibri"/>
                  <a:ea typeface="Calibri"/>
                  <a:cs typeface="Calibri"/>
                  <a:sym typeface="Calibri"/>
                </a:rPr>
                <a:t>RK3</a:t>
              </a:r>
              <a:endParaRPr sz="1600">
                <a:solidFill>
                  <a:srgbClr val="000000"/>
                </a:solidFill>
                <a:latin typeface="Calibri"/>
                <a:ea typeface="Calibri"/>
                <a:cs typeface="Calibri"/>
                <a:sym typeface="Calibri"/>
              </a:endParaRPr>
            </a:p>
          </p:txBody>
        </p:sp>
        <p:sp>
          <p:nvSpPr>
            <p:cNvPr id="304" name="Google Shape;304;p32"/>
            <p:cNvSpPr txBox="1"/>
            <p:nvPr/>
          </p:nvSpPr>
          <p:spPr>
            <a:xfrm>
              <a:off x="7315200" y="5324535"/>
              <a:ext cx="304800" cy="162000"/>
            </a:xfrm>
            <a:prstGeom prst="rect">
              <a:avLst/>
            </a:prstGeom>
            <a:solidFill>
              <a:srgbClr val="8DA9D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 sz="850">
                  <a:solidFill>
                    <a:srgbClr val="000000"/>
                  </a:solidFill>
                  <a:latin typeface="Calibri"/>
                  <a:ea typeface="Calibri"/>
                  <a:cs typeface="Calibri"/>
                  <a:sym typeface="Calibri"/>
                </a:rPr>
                <a:t>RK10</a:t>
              </a:r>
              <a:endParaRPr sz="1600">
                <a:solidFill>
                  <a:srgbClr val="000000"/>
                </a:solidFill>
                <a:latin typeface="Calibri"/>
                <a:ea typeface="Calibri"/>
                <a:cs typeface="Calibri"/>
                <a:sym typeface="Calibri"/>
              </a:endParaRPr>
            </a:p>
          </p:txBody>
        </p:sp>
      </p:grpSp>
      <p:sp>
        <p:nvSpPr>
          <p:cNvPr id="305" name="Google Shape;305;p32"/>
          <p:cNvSpPr txBox="1"/>
          <p:nvPr>
            <p:ph type="title"/>
          </p:nvPr>
        </p:nvSpPr>
        <p:spPr>
          <a:xfrm>
            <a:off x="311700" y="163525"/>
            <a:ext cx="8520600" cy="68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AES-128 Encryption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Real Power Trace</a:t>
            </a:r>
            <a:endParaRPr/>
          </a:p>
        </p:txBody>
      </p:sp>
      <p:pic>
        <p:nvPicPr>
          <p:cNvPr id="311" name="Google Shape;311;p33"/>
          <p:cNvPicPr preferRelativeResize="0"/>
          <p:nvPr/>
        </p:nvPicPr>
        <p:blipFill>
          <a:blip r:embed="rId3">
            <a:alphaModFix/>
          </a:blip>
          <a:stretch>
            <a:fillRect/>
          </a:stretch>
        </p:blipFill>
        <p:spPr>
          <a:xfrm>
            <a:off x="1306675" y="1147225"/>
            <a:ext cx="6964601" cy="3691476"/>
          </a:xfrm>
          <a:prstGeom prst="rect">
            <a:avLst/>
          </a:prstGeom>
          <a:noFill/>
          <a:ln>
            <a:noFill/>
          </a:ln>
        </p:spPr>
      </p:pic>
      <p:sp>
        <p:nvSpPr>
          <p:cNvPr id="312" name="Google Shape;312;p33"/>
          <p:cNvSpPr/>
          <p:nvPr/>
        </p:nvSpPr>
        <p:spPr>
          <a:xfrm>
            <a:off x="2257200" y="20805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R1</a:t>
            </a:r>
            <a:endParaRPr>
              <a:latin typeface="Open Sans"/>
              <a:ea typeface="Open Sans"/>
              <a:cs typeface="Open Sans"/>
              <a:sym typeface="Open Sans"/>
            </a:endParaRPr>
          </a:p>
        </p:txBody>
      </p:sp>
      <p:sp>
        <p:nvSpPr>
          <p:cNvPr id="313" name="Google Shape;313;p33"/>
          <p:cNvSpPr/>
          <p:nvPr/>
        </p:nvSpPr>
        <p:spPr>
          <a:xfrm>
            <a:off x="2809350" y="14778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R2</a:t>
            </a:r>
            <a:endParaRPr>
              <a:latin typeface="Open Sans"/>
              <a:ea typeface="Open Sans"/>
              <a:cs typeface="Open Sans"/>
              <a:sym typeface="Open Sans"/>
            </a:endParaRPr>
          </a:p>
        </p:txBody>
      </p:sp>
      <p:sp>
        <p:nvSpPr>
          <p:cNvPr id="314" name="Google Shape;314;p33"/>
          <p:cNvSpPr/>
          <p:nvPr/>
        </p:nvSpPr>
        <p:spPr>
          <a:xfrm>
            <a:off x="3404400" y="14778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R3</a:t>
            </a:r>
            <a:endParaRPr>
              <a:latin typeface="Open Sans"/>
              <a:ea typeface="Open Sans"/>
              <a:cs typeface="Open Sans"/>
              <a:sym typeface="Open Sans"/>
            </a:endParaRPr>
          </a:p>
        </p:txBody>
      </p:sp>
      <p:sp>
        <p:nvSpPr>
          <p:cNvPr id="315" name="Google Shape;315;p33"/>
          <p:cNvSpPr/>
          <p:nvPr/>
        </p:nvSpPr>
        <p:spPr>
          <a:xfrm>
            <a:off x="3999438" y="17826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R4</a:t>
            </a:r>
            <a:endParaRPr>
              <a:latin typeface="Open Sans"/>
              <a:ea typeface="Open Sans"/>
              <a:cs typeface="Open Sans"/>
              <a:sym typeface="Open Sans"/>
            </a:endParaRPr>
          </a:p>
        </p:txBody>
      </p:sp>
      <p:sp>
        <p:nvSpPr>
          <p:cNvPr id="316" name="Google Shape;316;p33"/>
          <p:cNvSpPr/>
          <p:nvPr/>
        </p:nvSpPr>
        <p:spPr>
          <a:xfrm>
            <a:off x="4532438" y="17826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R5</a:t>
            </a:r>
            <a:endParaRPr>
              <a:latin typeface="Open Sans"/>
              <a:ea typeface="Open Sans"/>
              <a:cs typeface="Open Sans"/>
              <a:sym typeface="Open Sans"/>
            </a:endParaRPr>
          </a:p>
        </p:txBody>
      </p:sp>
      <p:sp>
        <p:nvSpPr>
          <p:cNvPr id="317" name="Google Shape;317;p33"/>
          <p:cNvSpPr/>
          <p:nvPr/>
        </p:nvSpPr>
        <p:spPr>
          <a:xfrm>
            <a:off x="5037113" y="1675550"/>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R6</a:t>
            </a:r>
            <a:endParaRPr>
              <a:latin typeface="Open Sans"/>
              <a:ea typeface="Open Sans"/>
              <a:cs typeface="Open Sans"/>
              <a:sym typeface="Open Sans"/>
            </a:endParaRPr>
          </a:p>
        </p:txBody>
      </p:sp>
      <p:sp>
        <p:nvSpPr>
          <p:cNvPr id="318" name="Google Shape;318;p33"/>
          <p:cNvSpPr/>
          <p:nvPr/>
        </p:nvSpPr>
        <p:spPr>
          <a:xfrm>
            <a:off x="5667850" y="17826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R7</a:t>
            </a:r>
            <a:endParaRPr>
              <a:latin typeface="Open Sans"/>
              <a:ea typeface="Open Sans"/>
              <a:cs typeface="Open Sans"/>
              <a:sym typeface="Open Sans"/>
            </a:endParaRPr>
          </a:p>
        </p:txBody>
      </p:sp>
      <p:sp>
        <p:nvSpPr>
          <p:cNvPr id="319" name="Google Shape;319;p33"/>
          <p:cNvSpPr/>
          <p:nvPr/>
        </p:nvSpPr>
        <p:spPr>
          <a:xfrm>
            <a:off x="6264425" y="1675550"/>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R8</a:t>
            </a:r>
            <a:endParaRPr>
              <a:latin typeface="Open Sans"/>
              <a:ea typeface="Open Sans"/>
              <a:cs typeface="Open Sans"/>
              <a:sym typeface="Open Sans"/>
            </a:endParaRPr>
          </a:p>
        </p:txBody>
      </p:sp>
      <p:sp>
        <p:nvSpPr>
          <p:cNvPr id="320" name="Google Shape;320;p33"/>
          <p:cNvSpPr/>
          <p:nvPr/>
        </p:nvSpPr>
        <p:spPr>
          <a:xfrm>
            <a:off x="6807675" y="1675550"/>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R9</a:t>
            </a:r>
            <a:endParaRPr>
              <a:latin typeface="Open Sans"/>
              <a:ea typeface="Open Sans"/>
              <a:cs typeface="Open Sans"/>
              <a:sym typeface="Open Sans"/>
            </a:endParaRPr>
          </a:p>
        </p:txBody>
      </p:sp>
      <p:sp>
        <p:nvSpPr>
          <p:cNvPr id="321" name="Google Shape;321;p33"/>
          <p:cNvSpPr/>
          <p:nvPr/>
        </p:nvSpPr>
        <p:spPr>
          <a:xfrm>
            <a:off x="7395350" y="1373450"/>
            <a:ext cx="5472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R10</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DPA for AES</a:t>
            </a:r>
            <a:endParaRPr/>
          </a:p>
        </p:txBody>
      </p:sp>
      <p:sp>
        <p:nvSpPr>
          <p:cNvPr id="327" name="Google Shape;327;p34"/>
          <p:cNvSpPr txBox="1"/>
          <p:nvPr/>
        </p:nvSpPr>
        <p:spPr>
          <a:xfrm>
            <a:off x="152400" y="990600"/>
            <a:ext cx="8832300" cy="3570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AutoNum type="arabicPeriod"/>
            </a:pPr>
            <a:r>
              <a:rPr lang="en" sz="2000">
                <a:solidFill>
                  <a:schemeClr val="dk1"/>
                </a:solidFill>
              </a:rPr>
              <a:t>Make power consumption measurement of about 1000 AES operations, 100000 data points / curve,   (Ciphertext</a:t>
            </a:r>
            <a:r>
              <a:rPr baseline="-25000" lang="en" sz="2000">
                <a:solidFill>
                  <a:schemeClr val="dk1"/>
                </a:solidFill>
              </a:rPr>
              <a:t>i</a:t>
            </a:r>
            <a:r>
              <a:rPr lang="en" sz="2000">
                <a:solidFill>
                  <a:schemeClr val="dk1"/>
                </a:solidFill>
              </a:rPr>
              <a:t>, Curve</a:t>
            </a:r>
            <a:r>
              <a:rPr baseline="-25000" lang="en" sz="2000">
                <a:solidFill>
                  <a:schemeClr val="dk1"/>
                </a:solidFill>
              </a:rPr>
              <a:t>i</a:t>
            </a:r>
            <a:r>
              <a:rPr lang="en" sz="2000">
                <a:solidFill>
                  <a:schemeClr val="dk1"/>
                </a:solidFill>
              </a:rPr>
              <a:t>)</a:t>
            </a:r>
            <a:endParaRPr>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Assume a key for an S-box of last round</a:t>
            </a:r>
            <a:endParaRPr>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Calculate last round S-box first bit output for each ciphertext using the assumed key</a:t>
            </a:r>
            <a:endParaRPr>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Divide the measurement into 2 groups (output 0 and 1)</a:t>
            </a:r>
            <a:endParaRPr>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Calculate the average curve of each group</a:t>
            </a:r>
            <a:endParaRPr>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Calculate the difference of two curves</a:t>
            </a:r>
            <a:endParaRPr>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Assumed correct key → spikes in the differential curve</a:t>
            </a:r>
            <a:endParaRPr>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Repeat 2-7 for other S-boxes</a:t>
            </a:r>
            <a:endParaRPr>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Exhaustive search for 8 bits of key.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 for Performing DPA</a:t>
            </a:r>
            <a:endParaRPr/>
          </a:p>
        </p:txBody>
      </p:sp>
      <p:pic>
        <p:nvPicPr>
          <p:cNvPr id="333" name="Google Shape;333;p35"/>
          <p:cNvPicPr preferRelativeResize="0"/>
          <p:nvPr>
            <p:ph idx="1" type="body"/>
          </p:nvPr>
        </p:nvPicPr>
        <p:blipFill rotWithShape="1">
          <a:blip r:embed="rId3">
            <a:alphaModFix/>
          </a:blip>
          <a:srcRect b="0" l="0" r="0" t="0"/>
          <a:stretch/>
        </p:blipFill>
        <p:spPr>
          <a:xfrm>
            <a:off x="267300" y="1274775"/>
            <a:ext cx="3553800" cy="3631200"/>
          </a:xfrm>
          <a:prstGeom prst="rect">
            <a:avLst/>
          </a:prstGeom>
          <a:noFill/>
          <a:ln cap="flat" cmpd="sng" w="9525">
            <a:solidFill>
              <a:srgbClr val="000000"/>
            </a:solidFill>
            <a:prstDash val="solid"/>
            <a:round/>
            <a:headEnd len="sm" w="sm" type="none"/>
            <a:tailEnd len="sm" w="sm" type="none"/>
          </a:ln>
        </p:spPr>
      </p:pic>
      <p:pic>
        <p:nvPicPr>
          <p:cNvPr id="334" name="Google Shape;334;p35"/>
          <p:cNvPicPr preferRelativeResize="0"/>
          <p:nvPr/>
        </p:nvPicPr>
        <p:blipFill rotWithShape="1">
          <a:blip r:embed="rId4">
            <a:alphaModFix/>
          </a:blip>
          <a:srcRect b="0" l="0" r="0" t="0"/>
          <a:stretch/>
        </p:blipFill>
        <p:spPr>
          <a:xfrm>
            <a:off x="3871598" y="1274774"/>
            <a:ext cx="4786928" cy="2098480"/>
          </a:xfrm>
          <a:prstGeom prst="rect">
            <a:avLst/>
          </a:prstGeom>
          <a:noFill/>
          <a:ln cap="flat" cmpd="sng" w="9525">
            <a:solidFill>
              <a:srgbClr val="000000"/>
            </a:solidFill>
            <a:prstDash val="solid"/>
            <a:round/>
            <a:headEnd len="sm" w="sm" type="none"/>
            <a:tailEnd len="sm" w="sm" type="none"/>
          </a:ln>
        </p:spPr>
      </p:pic>
      <p:sp>
        <p:nvSpPr>
          <p:cNvPr id="335" name="Google Shape;335;p35"/>
          <p:cNvSpPr txBox="1"/>
          <p:nvPr/>
        </p:nvSpPr>
        <p:spPr>
          <a:xfrm>
            <a:off x="3962798" y="3572268"/>
            <a:ext cx="2235600" cy="1350900"/>
          </a:xfrm>
          <a:prstGeom prst="rect">
            <a:avLst/>
          </a:prstGeom>
          <a:solidFill>
            <a:srgbClr val="EDEDED"/>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u="none" cap="none" strike="noStrike">
                <a:solidFill>
                  <a:srgbClr val="000000"/>
                </a:solidFill>
                <a:latin typeface="Calibri"/>
                <a:ea typeface="Calibri"/>
                <a:cs typeface="Calibri"/>
                <a:sym typeface="Calibri"/>
              </a:rPr>
              <a:t>DPA on first key byte of 10</a:t>
            </a:r>
            <a:r>
              <a:rPr b="0" baseline="30000" i="0" lang="en" u="none" cap="none" strike="noStrike">
                <a:solidFill>
                  <a:srgbClr val="000000"/>
                </a:solidFill>
                <a:latin typeface="Calibri"/>
                <a:ea typeface="Calibri"/>
                <a:cs typeface="Calibri"/>
                <a:sym typeface="Calibri"/>
              </a:rPr>
              <a:t>th</a:t>
            </a:r>
            <a:r>
              <a:rPr b="0" i="0" lang="en" u="none" cap="none" strike="noStrike">
                <a:solidFill>
                  <a:srgbClr val="000000"/>
                </a:solidFill>
                <a:latin typeface="Calibri"/>
                <a:ea typeface="Calibri"/>
                <a:cs typeface="Calibri"/>
                <a:sym typeface="Calibri"/>
              </a:rPr>
              <a:t> Round of AES</a:t>
            </a:r>
            <a:endParaRPr sz="1000"/>
          </a:p>
          <a:p>
            <a:pPr indent="0" lvl="0" marL="0" marR="0" rtl="0" algn="l">
              <a:spcBef>
                <a:spcPts val="0"/>
              </a:spcBef>
              <a:spcAft>
                <a:spcPts val="0"/>
              </a:spcAft>
              <a:buNone/>
            </a:pPr>
            <a:r>
              <a:rPr lang="en">
                <a:solidFill>
                  <a:srgbClr val="000000"/>
                </a:solidFill>
                <a:latin typeface="Calibri"/>
                <a:ea typeface="Calibri"/>
                <a:cs typeface="Calibri"/>
                <a:sym typeface="Calibri"/>
              </a:rPr>
              <a:t>Power is Simulated by Hamming Weight of the Registers after each Round</a:t>
            </a:r>
            <a:endParaRPr sz="1000"/>
          </a:p>
        </p:txBody>
      </p:sp>
      <p:sp>
        <p:nvSpPr>
          <p:cNvPr id="336" name="Google Shape;336;p35"/>
          <p:cNvSpPr txBox="1"/>
          <p:nvPr/>
        </p:nvSpPr>
        <p:spPr>
          <a:xfrm>
            <a:off x="6340177" y="3525654"/>
            <a:ext cx="2235600" cy="1350900"/>
          </a:xfrm>
          <a:prstGeom prst="rect">
            <a:avLst/>
          </a:prstGeom>
          <a:solidFill>
            <a:srgbClr val="FFF2CC"/>
          </a:solidFill>
          <a:ln cap="flat" cmpd="sng" w="9525">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000000"/>
                </a:solidFill>
                <a:latin typeface="Calibri"/>
                <a:ea typeface="Calibri"/>
                <a:cs typeface="Calibri"/>
                <a:sym typeface="Calibri"/>
              </a:rPr>
              <a:t>Power is Simulated by Hamming Weight of the Registers after each Round,with superimposed Gaussian Noise.</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DPA Results - AES</a:t>
            </a:r>
            <a:endParaRPr/>
          </a:p>
        </p:txBody>
      </p:sp>
      <p:pic>
        <p:nvPicPr>
          <p:cNvPr id="342" name="Google Shape;342;p36"/>
          <p:cNvPicPr preferRelativeResize="0"/>
          <p:nvPr/>
        </p:nvPicPr>
        <p:blipFill rotWithShape="1">
          <a:blip r:embed="rId3">
            <a:alphaModFix/>
          </a:blip>
          <a:srcRect b="0" l="4142" r="-919" t="0"/>
          <a:stretch/>
        </p:blipFill>
        <p:spPr>
          <a:xfrm>
            <a:off x="991398" y="1327852"/>
            <a:ext cx="7226004" cy="2828902"/>
          </a:xfrm>
          <a:prstGeom prst="rect">
            <a:avLst/>
          </a:prstGeom>
          <a:gradFill>
            <a:gsLst>
              <a:gs pos="0">
                <a:srgbClr val="FFD66B"/>
              </a:gs>
              <a:gs pos="62000">
                <a:srgbClr val="FFEDCB"/>
              </a:gs>
              <a:gs pos="100000">
                <a:srgbClr val="FFF2DA"/>
              </a:gs>
            </a:gsLst>
            <a:lin ang="16200038" scaled="0"/>
          </a:gradFill>
          <a:ln>
            <a:noFill/>
          </a:ln>
          <a:effectLst>
            <a:outerShdw blurRad="63500" rotWithShape="0" dir="5400000" dist="38100">
              <a:srgbClr val="000000">
                <a:alpha val="42750"/>
              </a:srgbClr>
            </a:outerShdw>
          </a:effectLst>
        </p:spPr>
      </p:pic>
      <p:sp>
        <p:nvSpPr>
          <p:cNvPr id="343" name="Google Shape;343;p36"/>
          <p:cNvSpPr txBox="1"/>
          <p:nvPr/>
        </p:nvSpPr>
        <p:spPr>
          <a:xfrm>
            <a:off x="926601" y="4341159"/>
            <a:ext cx="7075500" cy="357000"/>
          </a:xfrm>
          <a:prstGeom prst="rect">
            <a:avLst/>
          </a:prstGeom>
          <a:solidFill>
            <a:srgbClr val="F4B08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solidFill>
                  <a:srgbClr val="000000"/>
                </a:solidFill>
                <a:latin typeface="Calibri"/>
                <a:ea typeface="Calibri"/>
                <a:cs typeface="Calibri"/>
                <a:sym typeface="Calibri"/>
              </a:rPr>
              <a:t>SBOX – 11 		BIT – 8 	TRACE COUNT = 15,000</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Real Power Trace</a:t>
            </a:r>
            <a:endParaRPr/>
          </a:p>
        </p:txBody>
      </p:sp>
      <p:pic>
        <p:nvPicPr>
          <p:cNvPr id="349" name="Google Shape;349;p37"/>
          <p:cNvPicPr preferRelativeResize="0"/>
          <p:nvPr/>
        </p:nvPicPr>
        <p:blipFill>
          <a:blip r:embed="rId3">
            <a:alphaModFix/>
          </a:blip>
          <a:stretch>
            <a:fillRect/>
          </a:stretch>
        </p:blipFill>
        <p:spPr>
          <a:xfrm>
            <a:off x="1306675" y="1147225"/>
            <a:ext cx="6964601" cy="3691476"/>
          </a:xfrm>
          <a:prstGeom prst="rect">
            <a:avLst/>
          </a:prstGeom>
          <a:noFill/>
          <a:ln>
            <a:noFill/>
          </a:ln>
        </p:spPr>
      </p:pic>
      <p:sp>
        <p:nvSpPr>
          <p:cNvPr id="350" name="Google Shape;350;p37"/>
          <p:cNvSpPr/>
          <p:nvPr/>
        </p:nvSpPr>
        <p:spPr>
          <a:xfrm>
            <a:off x="2257200" y="20805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R1</a:t>
            </a:r>
            <a:endParaRPr>
              <a:latin typeface="Open Sans"/>
              <a:ea typeface="Open Sans"/>
              <a:cs typeface="Open Sans"/>
              <a:sym typeface="Open Sans"/>
            </a:endParaRPr>
          </a:p>
        </p:txBody>
      </p:sp>
      <p:sp>
        <p:nvSpPr>
          <p:cNvPr id="351" name="Google Shape;351;p37"/>
          <p:cNvSpPr/>
          <p:nvPr/>
        </p:nvSpPr>
        <p:spPr>
          <a:xfrm>
            <a:off x="2809350" y="14778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R2</a:t>
            </a:r>
            <a:endParaRPr>
              <a:latin typeface="Open Sans"/>
              <a:ea typeface="Open Sans"/>
              <a:cs typeface="Open Sans"/>
              <a:sym typeface="Open Sans"/>
            </a:endParaRPr>
          </a:p>
        </p:txBody>
      </p:sp>
      <p:sp>
        <p:nvSpPr>
          <p:cNvPr id="352" name="Google Shape;352;p37"/>
          <p:cNvSpPr/>
          <p:nvPr/>
        </p:nvSpPr>
        <p:spPr>
          <a:xfrm>
            <a:off x="3404400" y="14778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R3</a:t>
            </a:r>
            <a:endParaRPr>
              <a:latin typeface="Open Sans"/>
              <a:ea typeface="Open Sans"/>
              <a:cs typeface="Open Sans"/>
              <a:sym typeface="Open Sans"/>
            </a:endParaRPr>
          </a:p>
        </p:txBody>
      </p:sp>
      <p:sp>
        <p:nvSpPr>
          <p:cNvPr id="353" name="Google Shape;353;p37"/>
          <p:cNvSpPr/>
          <p:nvPr/>
        </p:nvSpPr>
        <p:spPr>
          <a:xfrm>
            <a:off x="3999438" y="17826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R4</a:t>
            </a:r>
            <a:endParaRPr>
              <a:latin typeface="Open Sans"/>
              <a:ea typeface="Open Sans"/>
              <a:cs typeface="Open Sans"/>
              <a:sym typeface="Open Sans"/>
            </a:endParaRPr>
          </a:p>
        </p:txBody>
      </p:sp>
      <p:sp>
        <p:nvSpPr>
          <p:cNvPr id="354" name="Google Shape;354;p37"/>
          <p:cNvSpPr/>
          <p:nvPr/>
        </p:nvSpPr>
        <p:spPr>
          <a:xfrm>
            <a:off x="4532438" y="17826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R5</a:t>
            </a:r>
            <a:endParaRPr>
              <a:latin typeface="Open Sans"/>
              <a:ea typeface="Open Sans"/>
              <a:cs typeface="Open Sans"/>
              <a:sym typeface="Open Sans"/>
            </a:endParaRPr>
          </a:p>
        </p:txBody>
      </p:sp>
      <p:sp>
        <p:nvSpPr>
          <p:cNvPr id="355" name="Google Shape;355;p37"/>
          <p:cNvSpPr/>
          <p:nvPr/>
        </p:nvSpPr>
        <p:spPr>
          <a:xfrm>
            <a:off x="5037113" y="1675550"/>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R6</a:t>
            </a:r>
            <a:endParaRPr>
              <a:latin typeface="Open Sans"/>
              <a:ea typeface="Open Sans"/>
              <a:cs typeface="Open Sans"/>
              <a:sym typeface="Open Sans"/>
            </a:endParaRPr>
          </a:p>
        </p:txBody>
      </p:sp>
      <p:sp>
        <p:nvSpPr>
          <p:cNvPr id="356" name="Google Shape;356;p37"/>
          <p:cNvSpPr/>
          <p:nvPr/>
        </p:nvSpPr>
        <p:spPr>
          <a:xfrm>
            <a:off x="5667850" y="1782675"/>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R7</a:t>
            </a:r>
            <a:endParaRPr>
              <a:latin typeface="Open Sans"/>
              <a:ea typeface="Open Sans"/>
              <a:cs typeface="Open Sans"/>
              <a:sym typeface="Open Sans"/>
            </a:endParaRPr>
          </a:p>
        </p:txBody>
      </p:sp>
      <p:sp>
        <p:nvSpPr>
          <p:cNvPr id="357" name="Google Shape;357;p37"/>
          <p:cNvSpPr/>
          <p:nvPr/>
        </p:nvSpPr>
        <p:spPr>
          <a:xfrm>
            <a:off x="6264425" y="1675550"/>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R8</a:t>
            </a:r>
            <a:endParaRPr>
              <a:latin typeface="Open Sans"/>
              <a:ea typeface="Open Sans"/>
              <a:cs typeface="Open Sans"/>
              <a:sym typeface="Open Sans"/>
            </a:endParaRPr>
          </a:p>
        </p:txBody>
      </p:sp>
      <p:sp>
        <p:nvSpPr>
          <p:cNvPr id="358" name="Google Shape;358;p37"/>
          <p:cNvSpPr/>
          <p:nvPr/>
        </p:nvSpPr>
        <p:spPr>
          <a:xfrm>
            <a:off x="6807675" y="1675550"/>
            <a:ext cx="4530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R9</a:t>
            </a:r>
            <a:endParaRPr>
              <a:latin typeface="Open Sans"/>
              <a:ea typeface="Open Sans"/>
              <a:cs typeface="Open Sans"/>
              <a:sym typeface="Open Sans"/>
            </a:endParaRPr>
          </a:p>
        </p:txBody>
      </p:sp>
      <p:sp>
        <p:nvSpPr>
          <p:cNvPr id="359" name="Google Shape;359;p37"/>
          <p:cNvSpPr/>
          <p:nvPr/>
        </p:nvSpPr>
        <p:spPr>
          <a:xfrm>
            <a:off x="7395350" y="1373450"/>
            <a:ext cx="547200" cy="3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R10</a:t>
            </a:r>
            <a:endParaRPr>
              <a:latin typeface="Open Sans"/>
              <a:ea typeface="Open Sans"/>
              <a:cs typeface="Open Sans"/>
              <a:sym typeface="Open Sans"/>
            </a:endParaRPr>
          </a:p>
        </p:txBody>
      </p:sp>
      <p:cxnSp>
        <p:nvCxnSpPr>
          <p:cNvPr id="360" name="Google Shape;360;p37"/>
          <p:cNvCxnSpPr/>
          <p:nvPr/>
        </p:nvCxnSpPr>
        <p:spPr>
          <a:xfrm flipH="1">
            <a:off x="7338400" y="739175"/>
            <a:ext cx="9000" cy="4246200"/>
          </a:xfrm>
          <a:prstGeom prst="straightConnector1">
            <a:avLst/>
          </a:prstGeom>
          <a:noFill/>
          <a:ln cap="flat" cmpd="sng" w="38100">
            <a:solidFill>
              <a:srgbClr val="980000"/>
            </a:solidFill>
            <a:prstDash val="solid"/>
            <a:round/>
            <a:headEnd len="med" w="med" type="none"/>
            <a:tailEnd len="med" w="med" type="none"/>
          </a:ln>
        </p:spPr>
      </p:cxnSp>
      <p:cxnSp>
        <p:nvCxnSpPr>
          <p:cNvPr id="361" name="Google Shape;361;p37"/>
          <p:cNvCxnSpPr/>
          <p:nvPr/>
        </p:nvCxnSpPr>
        <p:spPr>
          <a:xfrm flipH="1">
            <a:off x="7872050" y="739175"/>
            <a:ext cx="9000" cy="4246200"/>
          </a:xfrm>
          <a:prstGeom prst="straightConnector1">
            <a:avLst/>
          </a:prstGeom>
          <a:noFill/>
          <a:ln cap="flat" cmpd="sng" w="38100">
            <a:solidFill>
              <a:srgbClr val="98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Correlational Power Attack (CPA)</a:t>
            </a:r>
            <a:endParaRPr/>
          </a:p>
        </p:txBody>
      </p:sp>
      <p:pic>
        <p:nvPicPr>
          <p:cNvPr id="367" name="Google Shape;367;p38"/>
          <p:cNvPicPr preferRelativeResize="0"/>
          <p:nvPr/>
        </p:nvPicPr>
        <p:blipFill>
          <a:blip r:embed="rId3">
            <a:alphaModFix/>
          </a:blip>
          <a:stretch>
            <a:fillRect/>
          </a:stretch>
        </p:blipFill>
        <p:spPr>
          <a:xfrm>
            <a:off x="152400" y="1299625"/>
            <a:ext cx="5724974" cy="3396249"/>
          </a:xfrm>
          <a:prstGeom prst="rect">
            <a:avLst/>
          </a:prstGeom>
          <a:noFill/>
          <a:ln>
            <a:noFill/>
          </a:ln>
        </p:spPr>
      </p:pic>
      <p:pic>
        <p:nvPicPr>
          <p:cNvPr id="368" name="Google Shape;368;p38"/>
          <p:cNvPicPr preferRelativeResize="0"/>
          <p:nvPr/>
        </p:nvPicPr>
        <p:blipFill rotWithShape="1">
          <a:blip r:embed="rId4">
            <a:alphaModFix/>
          </a:blip>
          <a:srcRect b="26226" l="0" r="68466" t="0"/>
          <a:stretch/>
        </p:blipFill>
        <p:spPr>
          <a:xfrm>
            <a:off x="6044950" y="1385700"/>
            <a:ext cx="2787350" cy="2621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CPA (Contd.)</a:t>
            </a:r>
            <a:endParaRPr/>
          </a:p>
        </p:txBody>
      </p:sp>
      <p:pic>
        <p:nvPicPr>
          <p:cNvPr id="374" name="Google Shape;374;p39"/>
          <p:cNvPicPr preferRelativeResize="0"/>
          <p:nvPr/>
        </p:nvPicPr>
        <p:blipFill>
          <a:blip r:embed="rId3">
            <a:alphaModFix/>
          </a:blip>
          <a:stretch>
            <a:fillRect/>
          </a:stretch>
        </p:blipFill>
        <p:spPr>
          <a:xfrm>
            <a:off x="152400" y="1299625"/>
            <a:ext cx="5871423" cy="3691474"/>
          </a:xfrm>
          <a:prstGeom prst="rect">
            <a:avLst/>
          </a:prstGeom>
          <a:noFill/>
          <a:ln>
            <a:noFill/>
          </a:ln>
        </p:spPr>
      </p:pic>
      <p:pic>
        <p:nvPicPr>
          <p:cNvPr id="375" name="Google Shape;375;p39"/>
          <p:cNvPicPr preferRelativeResize="0"/>
          <p:nvPr/>
        </p:nvPicPr>
        <p:blipFill rotWithShape="1">
          <a:blip r:embed="rId4">
            <a:alphaModFix/>
          </a:blip>
          <a:srcRect b="28346" l="34575" r="33651" t="0"/>
          <a:stretch/>
        </p:blipFill>
        <p:spPr>
          <a:xfrm>
            <a:off x="6023825" y="1536350"/>
            <a:ext cx="2808474" cy="25461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980"/>
              <a:t>Computing Correlation Coefficient for Simulated Power Traces for AES</a:t>
            </a:r>
            <a:endParaRPr sz="2980"/>
          </a:p>
        </p:txBody>
      </p:sp>
      <p:sp>
        <p:nvSpPr>
          <p:cNvPr id="381" name="Google Shape;381;p4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406400" lvl="0" marL="457200" rtl="0" algn="l">
              <a:lnSpc>
                <a:spcPct val="90000"/>
              </a:lnSpc>
              <a:spcBef>
                <a:spcPts val="1000"/>
              </a:spcBef>
              <a:spcAft>
                <a:spcPts val="0"/>
              </a:spcAft>
              <a:buSzPts val="2800"/>
              <a:buFont typeface="Calibri"/>
              <a:buChar char="●"/>
            </a:pPr>
            <a:r>
              <a:rPr lang="en" sz="2800">
                <a:latin typeface="Calibri"/>
                <a:ea typeface="Calibri"/>
                <a:cs typeface="Calibri"/>
                <a:sym typeface="Calibri"/>
              </a:rPr>
              <a:t>Like before, we simulate the power profile for the iterative AES, this time by using Hamming Distance power model applied on the state registers updated after each round.</a:t>
            </a:r>
            <a:endParaRPr sz="2800">
              <a:latin typeface="Calibri"/>
              <a:ea typeface="Calibri"/>
              <a:cs typeface="Calibri"/>
              <a:sym typeface="Calibri"/>
            </a:endParaRPr>
          </a:p>
          <a:p>
            <a:pPr indent="-406400" lvl="0" marL="457200" rtl="0" algn="l">
              <a:lnSpc>
                <a:spcPct val="90000"/>
              </a:lnSpc>
              <a:spcBef>
                <a:spcPts val="0"/>
              </a:spcBef>
              <a:spcAft>
                <a:spcPts val="0"/>
              </a:spcAft>
              <a:buSzPts val="2800"/>
              <a:buFont typeface="Calibri"/>
              <a:buChar char="●"/>
            </a:pPr>
            <a:r>
              <a:rPr lang="en" sz="2800">
                <a:latin typeface="Calibri"/>
                <a:ea typeface="Calibri"/>
                <a:cs typeface="Calibri"/>
                <a:sym typeface="Calibri"/>
              </a:rPr>
              <a:t>The real power matrix is stored in the array </a:t>
            </a:r>
            <a:r>
              <a:rPr lang="en" sz="2800">
                <a:solidFill>
                  <a:srgbClr val="C00000"/>
                </a:solidFill>
                <a:latin typeface="Calibri"/>
                <a:ea typeface="Calibri"/>
                <a:cs typeface="Calibri"/>
                <a:sym typeface="Calibri"/>
              </a:rPr>
              <a:t>trace[NSample][NPoint]</a:t>
            </a:r>
            <a:endParaRPr sz="2800">
              <a:solidFill>
                <a:srgbClr val="C00000"/>
              </a:solidFill>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Char char="●"/>
            </a:pPr>
            <a:r>
              <a:rPr lang="en" sz="2400">
                <a:latin typeface="Calibri"/>
                <a:ea typeface="Calibri"/>
                <a:cs typeface="Calibri"/>
                <a:sym typeface="Calibri"/>
              </a:rPr>
              <a:t>NSample: Number of Power Traces acquired</a:t>
            </a:r>
            <a:endParaRPr sz="2400">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Char char="●"/>
            </a:pPr>
            <a:r>
              <a:rPr lang="en" sz="2400">
                <a:latin typeface="Calibri"/>
                <a:ea typeface="Calibri"/>
                <a:cs typeface="Calibri"/>
                <a:sym typeface="Calibri"/>
              </a:rPr>
              <a:t>NPoint: Time instances for which the power values are observed.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p:nvPr/>
        </p:nvSpPr>
        <p:spPr>
          <a:xfrm>
            <a:off x="2887511" y="1643404"/>
            <a:ext cx="4359600" cy="2861100"/>
          </a:xfrm>
          <a:prstGeom prst="roundRect">
            <a:avLst>
              <a:gd fmla="val 16667" name="adj"/>
            </a:avLst>
          </a:prstGeom>
          <a:solidFill>
            <a:srgbClr val="D5DBE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7" name="Google Shape;387;p41"/>
          <p:cNvSpPr/>
          <p:nvPr/>
        </p:nvSpPr>
        <p:spPr>
          <a:xfrm>
            <a:off x="5944796" y="1095526"/>
            <a:ext cx="1019100" cy="3042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Secret Key</a:t>
            </a:r>
            <a:endParaRPr sz="1100"/>
          </a:p>
        </p:txBody>
      </p:sp>
      <p:sp>
        <p:nvSpPr>
          <p:cNvPr id="388" name="Google Shape;388;p41"/>
          <p:cNvSpPr/>
          <p:nvPr/>
        </p:nvSpPr>
        <p:spPr>
          <a:xfrm>
            <a:off x="3793373" y="1704279"/>
            <a:ext cx="1302300" cy="3042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XOR key</a:t>
            </a:r>
            <a:endParaRPr sz="1100"/>
          </a:p>
        </p:txBody>
      </p:sp>
      <p:sp>
        <p:nvSpPr>
          <p:cNvPr id="389" name="Google Shape;389;p41"/>
          <p:cNvSpPr/>
          <p:nvPr/>
        </p:nvSpPr>
        <p:spPr>
          <a:xfrm>
            <a:off x="3397058" y="2252156"/>
            <a:ext cx="2094900" cy="3651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Byte Substitution</a:t>
            </a:r>
            <a:endParaRPr sz="1100"/>
          </a:p>
        </p:txBody>
      </p:sp>
      <p:cxnSp>
        <p:nvCxnSpPr>
          <p:cNvPr id="390" name="Google Shape;390;p41"/>
          <p:cNvCxnSpPr>
            <a:endCxn id="388" idx="0"/>
          </p:cNvCxnSpPr>
          <p:nvPr/>
        </p:nvCxnSpPr>
        <p:spPr>
          <a:xfrm>
            <a:off x="2378123" y="1308579"/>
            <a:ext cx="2066400" cy="395700"/>
          </a:xfrm>
          <a:prstGeom prst="bentConnector2">
            <a:avLst/>
          </a:prstGeom>
          <a:noFill/>
          <a:ln cap="flat" cmpd="sng" w="25400">
            <a:solidFill>
              <a:srgbClr val="5B9BD5"/>
            </a:solidFill>
            <a:prstDash val="solid"/>
            <a:miter lim="800000"/>
            <a:headEnd len="sm" w="sm" type="none"/>
            <a:tailEnd len="med" w="med" type="stealth"/>
          </a:ln>
        </p:spPr>
      </p:cxnSp>
      <p:cxnSp>
        <p:nvCxnSpPr>
          <p:cNvPr id="391" name="Google Shape;391;p41"/>
          <p:cNvCxnSpPr>
            <a:stCxn id="388" idx="2"/>
            <a:endCxn id="389" idx="0"/>
          </p:cNvCxnSpPr>
          <p:nvPr/>
        </p:nvCxnSpPr>
        <p:spPr>
          <a:xfrm>
            <a:off x="4444523" y="2008479"/>
            <a:ext cx="0" cy="243600"/>
          </a:xfrm>
          <a:prstGeom prst="straightConnector1">
            <a:avLst/>
          </a:prstGeom>
          <a:noFill/>
          <a:ln cap="flat" cmpd="sng" w="25400">
            <a:solidFill>
              <a:srgbClr val="5B9BD5"/>
            </a:solidFill>
            <a:prstDash val="solid"/>
            <a:miter lim="800000"/>
            <a:headEnd len="sm" w="sm" type="none"/>
            <a:tailEnd len="med" w="med" type="stealth"/>
          </a:ln>
        </p:spPr>
      </p:cxnSp>
      <p:sp>
        <p:nvSpPr>
          <p:cNvPr id="392" name="Google Shape;392;p41"/>
          <p:cNvSpPr txBox="1"/>
          <p:nvPr/>
        </p:nvSpPr>
        <p:spPr>
          <a:xfrm>
            <a:off x="1565750" y="958875"/>
            <a:ext cx="1245600" cy="39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Plaintext</a:t>
            </a:r>
            <a:r>
              <a:rPr lang="en" sz="800"/>
              <a:t> </a:t>
            </a:r>
            <a:r>
              <a:rPr lang="en" sz="1200">
                <a:solidFill>
                  <a:srgbClr val="000000"/>
                </a:solidFill>
                <a:latin typeface="Calibri"/>
                <a:ea typeface="Calibri"/>
                <a:cs typeface="Calibri"/>
                <a:sym typeface="Calibri"/>
              </a:rPr>
              <a:t>Block</a:t>
            </a:r>
            <a:endParaRPr sz="800"/>
          </a:p>
        </p:txBody>
      </p:sp>
      <p:cxnSp>
        <p:nvCxnSpPr>
          <p:cNvPr id="393" name="Google Shape;393;p41"/>
          <p:cNvCxnSpPr>
            <a:stCxn id="394" idx="2"/>
          </p:cNvCxnSpPr>
          <p:nvPr/>
        </p:nvCxnSpPr>
        <p:spPr>
          <a:xfrm rot="5400000">
            <a:off x="3228758" y="3410239"/>
            <a:ext cx="365100" cy="2066400"/>
          </a:xfrm>
          <a:prstGeom prst="bentConnector2">
            <a:avLst/>
          </a:prstGeom>
          <a:noFill/>
          <a:ln cap="flat" cmpd="sng" w="25400">
            <a:solidFill>
              <a:srgbClr val="5B9BD5"/>
            </a:solidFill>
            <a:prstDash val="solid"/>
            <a:miter lim="800000"/>
            <a:headEnd len="sm" w="sm" type="none"/>
            <a:tailEnd len="med" w="med" type="stealth"/>
          </a:ln>
        </p:spPr>
      </p:cxnSp>
      <p:sp>
        <p:nvSpPr>
          <p:cNvPr id="395" name="Google Shape;395;p41"/>
          <p:cNvSpPr txBox="1"/>
          <p:nvPr/>
        </p:nvSpPr>
        <p:spPr>
          <a:xfrm>
            <a:off x="1422350" y="3836400"/>
            <a:ext cx="1351500" cy="51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Ciphertext Block</a:t>
            </a:r>
            <a:endParaRPr sz="800"/>
          </a:p>
        </p:txBody>
      </p:sp>
      <p:sp>
        <p:nvSpPr>
          <p:cNvPr id="396" name="Google Shape;396;p41"/>
          <p:cNvSpPr/>
          <p:nvPr/>
        </p:nvSpPr>
        <p:spPr>
          <a:xfrm>
            <a:off x="3397058" y="2800034"/>
            <a:ext cx="2094900" cy="3651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Shift Rows</a:t>
            </a:r>
            <a:endParaRPr sz="1100"/>
          </a:p>
        </p:txBody>
      </p:sp>
      <p:sp>
        <p:nvSpPr>
          <p:cNvPr id="397" name="Google Shape;397;p41"/>
          <p:cNvSpPr/>
          <p:nvPr/>
        </p:nvSpPr>
        <p:spPr>
          <a:xfrm>
            <a:off x="3397058" y="3347911"/>
            <a:ext cx="2094900" cy="3651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a:solidFill>
                  <a:srgbClr val="000000"/>
                </a:solidFill>
                <a:latin typeface="Calibri"/>
                <a:ea typeface="Calibri"/>
                <a:cs typeface="Calibri"/>
                <a:sym typeface="Calibri"/>
              </a:rPr>
              <a:t>Mix Columns</a:t>
            </a:r>
            <a:endParaRPr sz="1000"/>
          </a:p>
          <a:p>
            <a:pPr indent="0" lvl="0" marL="0" marR="0" rtl="0" algn="ctr">
              <a:spcBef>
                <a:spcPts val="0"/>
              </a:spcBef>
              <a:spcAft>
                <a:spcPts val="0"/>
              </a:spcAft>
              <a:buNone/>
            </a:pPr>
            <a:r>
              <a:rPr b="1" lang="en" sz="1200">
                <a:solidFill>
                  <a:srgbClr val="000000"/>
                </a:solidFill>
                <a:latin typeface="Calibri"/>
                <a:ea typeface="Calibri"/>
                <a:cs typeface="Calibri"/>
                <a:sym typeface="Calibri"/>
              </a:rPr>
              <a:t>(except for the last round)</a:t>
            </a:r>
            <a:endParaRPr sz="1000"/>
          </a:p>
        </p:txBody>
      </p:sp>
      <p:sp>
        <p:nvSpPr>
          <p:cNvPr id="394" name="Google Shape;394;p41"/>
          <p:cNvSpPr/>
          <p:nvPr/>
        </p:nvSpPr>
        <p:spPr>
          <a:xfrm>
            <a:off x="3397058" y="3895789"/>
            <a:ext cx="2094900" cy="365100"/>
          </a:xfrm>
          <a:prstGeom prst="rect">
            <a:avLst/>
          </a:prstGeom>
          <a:solidFill>
            <a:srgbClr val="F4B08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500">
                <a:solidFill>
                  <a:srgbClr val="000000"/>
                </a:solidFill>
                <a:latin typeface="Calibri"/>
                <a:ea typeface="Calibri"/>
                <a:cs typeface="Calibri"/>
                <a:sym typeface="Calibri"/>
              </a:rPr>
              <a:t>Add Round Key</a:t>
            </a:r>
            <a:endParaRPr sz="1100"/>
          </a:p>
        </p:txBody>
      </p:sp>
      <p:cxnSp>
        <p:nvCxnSpPr>
          <p:cNvPr id="398" name="Google Shape;398;p41"/>
          <p:cNvCxnSpPr>
            <a:stCxn id="387" idx="2"/>
          </p:cNvCxnSpPr>
          <p:nvPr/>
        </p:nvCxnSpPr>
        <p:spPr>
          <a:xfrm flipH="1">
            <a:off x="6451946" y="1399726"/>
            <a:ext cx="2400" cy="2008800"/>
          </a:xfrm>
          <a:prstGeom prst="straightConnector1">
            <a:avLst/>
          </a:prstGeom>
          <a:noFill/>
          <a:ln cap="flat" cmpd="sng" w="25400">
            <a:solidFill>
              <a:srgbClr val="5B9BD5"/>
            </a:solidFill>
            <a:prstDash val="solid"/>
            <a:miter lim="800000"/>
            <a:headEnd len="sm" w="sm" type="none"/>
            <a:tailEnd len="med" w="med" type="stealth"/>
          </a:ln>
        </p:spPr>
      </p:cxnSp>
      <p:cxnSp>
        <p:nvCxnSpPr>
          <p:cNvPr id="399" name="Google Shape;399;p41"/>
          <p:cNvCxnSpPr>
            <a:stCxn id="389" idx="2"/>
            <a:endCxn id="396" idx="0"/>
          </p:cNvCxnSpPr>
          <p:nvPr/>
        </p:nvCxnSpPr>
        <p:spPr>
          <a:xfrm>
            <a:off x="4444508" y="2617256"/>
            <a:ext cx="0" cy="182700"/>
          </a:xfrm>
          <a:prstGeom prst="straightConnector1">
            <a:avLst/>
          </a:prstGeom>
          <a:noFill/>
          <a:ln cap="flat" cmpd="sng" w="25400">
            <a:solidFill>
              <a:srgbClr val="5B9BD5"/>
            </a:solidFill>
            <a:prstDash val="solid"/>
            <a:miter lim="800000"/>
            <a:headEnd len="sm" w="sm" type="none"/>
            <a:tailEnd len="med" w="med" type="stealth"/>
          </a:ln>
        </p:spPr>
      </p:cxnSp>
      <p:cxnSp>
        <p:nvCxnSpPr>
          <p:cNvPr id="400" name="Google Shape;400;p41"/>
          <p:cNvCxnSpPr>
            <a:stCxn id="396" idx="2"/>
            <a:endCxn id="397" idx="0"/>
          </p:cNvCxnSpPr>
          <p:nvPr/>
        </p:nvCxnSpPr>
        <p:spPr>
          <a:xfrm>
            <a:off x="4444508" y="3165134"/>
            <a:ext cx="0" cy="182700"/>
          </a:xfrm>
          <a:prstGeom prst="straightConnector1">
            <a:avLst/>
          </a:prstGeom>
          <a:noFill/>
          <a:ln cap="flat" cmpd="sng" w="25400">
            <a:solidFill>
              <a:srgbClr val="5B9BD5"/>
            </a:solidFill>
            <a:prstDash val="solid"/>
            <a:miter lim="800000"/>
            <a:headEnd len="sm" w="sm" type="none"/>
            <a:tailEnd len="med" w="med" type="stealth"/>
          </a:ln>
        </p:spPr>
      </p:cxnSp>
      <p:cxnSp>
        <p:nvCxnSpPr>
          <p:cNvPr id="401" name="Google Shape;401;p41"/>
          <p:cNvCxnSpPr>
            <a:stCxn id="397" idx="2"/>
            <a:endCxn id="394" idx="0"/>
          </p:cNvCxnSpPr>
          <p:nvPr/>
        </p:nvCxnSpPr>
        <p:spPr>
          <a:xfrm>
            <a:off x="4444508" y="3713011"/>
            <a:ext cx="0" cy="182700"/>
          </a:xfrm>
          <a:prstGeom prst="straightConnector1">
            <a:avLst/>
          </a:prstGeom>
          <a:noFill/>
          <a:ln cap="flat" cmpd="sng" w="25400">
            <a:solidFill>
              <a:srgbClr val="5B9BD5"/>
            </a:solidFill>
            <a:prstDash val="solid"/>
            <a:miter lim="800000"/>
            <a:headEnd len="sm" w="sm" type="none"/>
            <a:tailEnd len="med" w="med" type="stealth"/>
          </a:ln>
        </p:spPr>
      </p:cxnSp>
      <p:cxnSp>
        <p:nvCxnSpPr>
          <p:cNvPr id="402" name="Google Shape;402;p41"/>
          <p:cNvCxnSpPr>
            <a:endCxn id="394" idx="3"/>
          </p:cNvCxnSpPr>
          <p:nvPr/>
        </p:nvCxnSpPr>
        <p:spPr>
          <a:xfrm flipH="1">
            <a:off x="5491958" y="3774139"/>
            <a:ext cx="339600" cy="304200"/>
          </a:xfrm>
          <a:prstGeom prst="bentConnector3">
            <a:avLst>
              <a:gd fmla="val 50000" name="adj1"/>
            </a:avLst>
          </a:prstGeom>
          <a:noFill/>
          <a:ln cap="flat" cmpd="sng" w="25400">
            <a:solidFill>
              <a:srgbClr val="5B9BD5"/>
            </a:solidFill>
            <a:prstDash val="solid"/>
            <a:miter lim="800000"/>
            <a:headEnd len="sm" w="sm" type="none"/>
            <a:tailEnd len="med" w="med" type="stealth"/>
          </a:ln>
        </p:spPr>
      </p:cxnSp>
      <p:cxnSp>
        <p:nvCxnSpPr>
          <p:cNvPr id="403" name="Google Shape;403;p41"/>
          <p:cNvCxnSpPr>
            <a:stCxn id="394" idx="1"/>
            <a:endCxn id="389" idx="1"/>
          </p:cNvCxnSpPr>
          <p:nvPr/>
        </p:nvCxnSpPr>
        <p:spPr>
          <a:xfrm flipH="1" rot="10800000">
            <a:off x="3397058" y="2434639"/>
            <a:ext cx="600" cy="1643700"/>
          </a:xfrm>
          <a:prstGeom prst="bentConnector3">
            <a:avLst>
              <a:gd fmla="val -39687500" name="adj1"/>
            </a:avLst>
          </a:prstGeom>
          <a:noFill/>
          <a:ln cap="flat" cmpd="sng" w="25400">
            <a:solidFill>
              <a:srgbClr val="5B9BD5"/>
            </a:solidFill>
            <a:prstDash val="solid"/>
            <a:miter lim="800000"/>
            <a:headEnd len="sm" w="sm" type="none"/>
            <a:tailEnd len="med" w="med" type="stealth"/>
          </a:ln>
        </p:spPr>
      </p:cxnSp>
      <p:sp>
        <p:nvSpPr>
          <p:cNvPr id="404" name="Google Shape;404;p41"/>
          <p:cNvSpPr txBox="1"/>
          <p:nvPr/>
        </p:nvSpPr>
        <p:spPr>
          <a:xfrm rot="-5400000">
            <a:off x="2493912" y="2950310"/>
            <a:ext cx="1130100" cy="3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300">
                <a:solidFill>
                  <a:srgbClr val="000000"/>
                </a:solidFill>
                <a:latin typeface="Calibri"/>
                <a:ea typeface="Calibri"/>
                <a:cs typeface="Calibri"/>
                <a:sym typeface="Calibri"/>
              </a:rPr>
              <a:t>Loop 10 times</a:t>
            </a:r>
            <a:endParaRPr sz="900"/>
          </a:p>
        </p:txBody>
      </p:sp>
      <p:sp>
        <p:nvSpPr>
          <p:cNvPr id="405" name="Google Shape;405;p41"/>
          <p:cNvSpPr/>
          <p:nvPr/>
        </p:nvSpPr>
        <p:spPr>
          <a:xfrm>
            <a:off x="2208114" y="1217277"/>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6" name="Google Shape;406;p41"/>
          <p:cNvSpPr/>
          <p:nvPr/>
        </p:nvSpPr>
        <p:spPr>
          <a:xfrm>
            <a:off x="2038265" y="1217277"/>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7" name="Google Shape;407;p41"/>
          <p:cNvSpPr/>
          <p:nvPr/>
        </p:nvSpPr>
        <p:spPr>
          <a:xfrm>
            <a:off x="1868416" y="1217277"/>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8" name="Google Shape;408;p41"/>
          <p:cNvSpPr/>
          <p:nvPr/>
        </p:nvSpPr>
        <p:spPr>
          <a:xfrm>
            <a:off x="1698566" y="1217277"/>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9" name="Google Shape;409;p41"/>
          <p:cNvSpPr/>
          <p:nvPr/>
        </p:nvSpPr>
        <p:spPr>
          <a:xfrm>
            <a:off x="2208114" y="1399902"/>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0" name="Google Shape;410;p41"/>
          <p:cNvSpPr/>
          <p:nvPr/>
        </p:nvSpPr>
        <p:spPr>
          <a:xfrm>
            <a:off x="2038265" y="1399902"/>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1" name="Google Shape;411;p41"/>
          <p:cNvSpPr/>
          <p:nvPr/>
        </p:nvSpPr>
        <p:spPr>
          <a:xfrm>
            <a:off x="1868416" y="1399902"/>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2" name="Google Shape;412;p41"/>
          <p:cNvSpPr/>
          <p:nvPr/>
        </p:nvSpPr>
        <p:spPr>
          <a:xfrm>
            <a:off x="1698566" y="1399902"/>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3" name="Google Shape;413;p41"/>
          <p:cNvSpPr/>
          <p:nvPr/>
        </p:nvSpPr>
        <p:spPr>
          <a:xfrm>
            <a:off x="2208114" y="1582528"/>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4" name="Google Shape;414;p41"/>
          <p:cNvSpPr/>
          <p:nvPr/>
        </p:nvSpPr>
        <p:spPr>
          <a:xfrm>
            <a:off x="2038265" y="1582528"/>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5" name="Google Shape;415;p41"/>
          <p:cNvSpPr/>
          <p:nvPr/>
        </p:nvSpPr>
        <p:spPr>
          <a:xfrm>
            <a:off x="1868416" y="1582528"/>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6" name="Google Shape;416;p41"/>
          <p:cNvSpPr/>
          <p:nvPr/>
        </p:nvSpPr>
        <p:spPr>
          <a:xfrm>
            <a:off x="1698566" y="1582528"/>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7" name="Google Shape;417;p41"/>
          <p:cNvSpPr/>
          <p:nvPr/>
        </p:nvSpPr>
        <p:spPr>
          <a:xfrm>
            <a:off x="2208114" y="1765154"/>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8" name="Google Shape;418;p41"/>
          <p:cNvSpPr/>
          <p:nvPr/>
        </p:nvSpPr>
        <p:spPr>
          <a:xfrm>
            <a:off x="2038265" y="1765154"/>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9" name="Google Shape;419;p41"/>
          <p:cNvSpPr/>
          <p:nvPr/>
        </p:nvSpPr>
        <p:spPr>
          <a:xfrm>
            <a:off x="1868416" y="1765154"/>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0" name="Google Shape;420;p41"/>
          <p:cNvSpPr/>
          <p:nvPr/>
        </p:nvSpPr>
        <p:spPr>
          <a:xfrm>
            <a:off x="1698566" y="1765154"/>
            <a:ext cx="169800" cy="182700"/>
          </a:xfrm>
          <a:prstGeom prst="rect">
            <a:avLst/>
          </a:prstGeom>
          <a:solidFill>
            <a:srgbClr val="FFD96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21" name="Google Shape;421;p41"/>
          <p:cNvGrpSpPr/>
          <p:nvPr/>
        </p:nvGrpSpPr>
        <p:grpSpPr>
          <a:xfrm>
            <a:off x="1698570" y="4137506"/>
            <a:ext cx="679399" cy="731691"/>
            <a:chOff x="1295400" y="5865813"/>
            <a:chExt cx="914400" cy="915987"/>
          </a:xfrm>
        </p:grpSpPr>
        <p:sp>
          <p:nvSpPr>
            <p:cNvPr id="422" name="Google Shape;422;p41"/>
            <p:cNvSpPr/>
            <p:nvPr/>
          </p:nvSpPr>
          <p:spPr>
            <a:xfrm>
              <a:off x="1295400" y="5865813"/>
              <a:ext cx="914400" cy="228600"/>
            </a:xfrm>
            <a:prstGeom prst="rect">
              <a:avLst/>
            </a:prstGeom>
            <a:solidFill>
              <a:srgbClr val="C9C9C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23" name="Google Shape;423;p41"/>
            <p:cNvCxnSpPr/>
            <p:nvPr/>
          </p:nvCxnSpPr>
          <p:spPr>
            <a:xfrm rot="-5400000">
              <a:off x="1867650" y="59809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424" name="Google Shape;424;p41"/>
            <p:cNvCxnSpPr/>
            <p:nvPr/>
          </p:nvCxnSpPr>
          <p:spPr>
            <a:xfrm rot="-5400000">
              <a:off x="1639050" y="59809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425" name="Google Shape;425;p41"/>
            <p:cNvCxnSpPr/>
            <p:nvPr/>
          </p:nvCxnSpPr>
          <p:spPr>
            <a:xfrm rot="-5400000">
              <a:off x="1410450" y="5980950"/>
              <a:ext cx="228600" cy="1500"/>
            </a:xfrm>
            <a:prstGeom prst="straightConnector1">
              <a:avLst/>
            </a:prstGeom>
            <a:noFill/>
            <a:ln cap="flat" cmpd="sng" w="25400">
              <a:solidFill>
                <a:srgbClr val="2E75B5"/>
              </a:solidFill>
              <a:prstDash val="solid"/>
              <a:miter lim="800000"/>
              <a:headEnd len="sm" w="sm" type="none"/>
              <a:tailEnd len="sm" w="sm" type="none"/>
            </a:ln>
          </p:spPr>
        </p:cxnSp>
        <p:sp>
          <p:nvSpPr>
            <p:cNvPr id="426" name="Google Shape;426;p41"/>
            <p:cNvSpPr/>
            <p:nvPr/>
          </p:nvSpPr>
          <p:spPr>
            <a:xfrm>
              <a:off x="1295400" y="6094413"/>
              <a:ext cx="914400" cy="228600"/>
            </a:xfrm>
            <a:prstGeom prst="rect">
              <a:avLst/>
            </a:prstGeom>
            <a:solidFill>
              <a:srgbClr val="C9C9C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27" name="Google Shape;427;p41"/>
            <p:cNvCxnSpPr/>
            <p:nvPr/>
          </p:nvCxnSpPr>
          <p:spPr>
            <a:xfrm rot="-5400000">
              <a:off x="1867650" y="62095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428" name="Google Shape;428;p41"/>
            <p:cNvCxnSpPr/>
            <p:nvPr/>
          </p:nvCxnSpPr>
          <p:spPr>
            <a:xfrm rot="-5400000">
              <a:off x="1639050" y="62095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429" name="Google Shape;429;p41"/>
            <p:cNvCxnSpPr/>
            <p:nvPr/>
          </p:nvCxnSpPr>
          <p:spPr>
            <a:xfrm rot="-5400000">
              <a:off x="1410450" y="6209550"/>
              <a:ext cx="228600" cy="1500"/>
            </a:xfrm>
            <a:prstGeom prst="straightConnector1">
              <a:avLst/>
            </a:prstGeom>
            <a:noFill/>
            <a:ln cap="flat" cmpd="sng" w="25400">
              <a:solidFill>
                <a:srgbClr val="2E75B5"/>
              </a:solidFill>
              <a:prstDash val="solid"/>
              <a:miter lim="800000"/>
              <a:headEnd len="sm" w="sm" type="none"/>
              <a:tailEnd len="sm" w="sm" type="none"/>
            </a:ln>
          </p:spPr>
        </p:cxnSp>
        <p:sp>
          <p:nvSpPr>
            <p:cNvPr id="430" name="Google Shape;430;p41"/>
            <p:cNvSpPr/>
            <p:nvPr/>
          </p:nvSpPr>
          <p:spPr>
            <a:xfrm>
              <a:off x="1295400" y="6323013"/>
              <a:ext cx="914400" cy="228600"/>
            </a:xfrm>
            <a:prstGeom prst="rect">
              <a:avLst/>
            </a:prstGeom>
            <a:solidFill>
              <a:srgbClr val="C9C9C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31" name="Google Shape;431;p41"/>
            <p:cNvCxnSpPr/>
            <p:nvPr/>
          </p:nvCxnSpPr>
          <p:spPr>
            <a:xfrm rot="-5400000">
              <a:off x="1867650" y="64381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432" name="Google Shape;432;p41"/>
            <p:cNvCxnSpPr/>
            <p:nvPr/>
          </p:nvCxnSpPr>
          <p:spPr>
            <a:xfrm rot="-5400000">
              <a:off x="1639050" y="64381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433" name="Google Shape;433;p41"/>
            <p:cNvCxnSpPr/>
            <p:nvPr/>
          </p:nvCxnSpPr>
          <p:spPr>
            <a:xfrm rot="-5400000">
              <a:off x="1410450" y="6438150"/>
              <a:ext cx="228600" cy="1500"/>
            </a:xfrm>
            <a:prstGeom prst="straightConnector1">
              <a:avLst/>
            </a:prstGeom>
            <a:noFill/>
            <a:ln cap="flat" cmpd="sng" w="25400">
              <a:solidFill>
                <a:srgbClr val="5B9BD5"/>
              </a:solidFill>
              <a:prstDash val="solid"/>
              <a:miter lim="800000"/>
              <a:headEnd len="sm" w="sm" type="none"/>
              <a:tailEnd len="sm" w="sm" type="none"/>
            </a:ln>
          </p:spPr>
        </p:cxnSp>
        <p:sp>
          <p:nvSpPr>
            <p:cNvPr id="434" name="Google Shape;434;p41"/>
            <p:cNvSpPr/>
            <p:nvPr/>
          </p:nvSpPr>
          <p:spPr>
            <a:xfrm>
              <a:off x="1295400" y="6551613"/>
              <a:ext cx="914400" cy="228600"/>
            </a:xfrm>
            <a:prstGeom prst="rect">
              <a:avLst/>
            </a:prstGeom>
            <a:solidFill>
              <a:srgbClr val="C9C9C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35" name="Google Shape;435;p41"/>
            <p:cNvCxnSpPr/>
            <p:nvPr/>
          </p:nvCxnSpPr>
          <p:spPr>
            <a:xfrm rot="-5400000">
              <a:off x="1867650" y="66667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436" name="Google Shape;436;p41"/>
            <p:cNvCxnSpPr/>
            <p:nvPr/>
          </p:nvCxnSpPr>
          <p:spPr>
            <a:xfrm rot="-5400000">
              <a:off x="1639050" y="6666750"/>
              <a:ext cx="228600" cy="1500"/>
            </a:xfrm>
            <a:prstGeom prst="straightConnector1">
              <a:avLst/>
            </a:prstGeom>
            <a:noFill/>
            <a:ln cap="flat" cmpd="sng" w="25400">
              <a:solidFill>
                <a:srgbClr val="2E75B5"/>
              </a:solidFill>
              <a:prstDash val="solid"/>
              <a:miter lim="800000"/>
              <a:headEnd len="sm" w="sm" type="none"/>
              <a:tailEnd len="sm" w="sm" type="none"/>
            </a:ln>
          </p:spPr>
        </p:cxnSp>
        <p:cxnSp>
          <p:nvCxnSpPr>
            <p:cNvPr id="437" name="Google Shape;437;p41"/>
            <p:cNvCxnSpPr/>
            <p:nvPr/>
          </p:nvCxnSpPr>
          <p:spPr>
            <a:xfrm rot="-5400000">
              <a:off x="1410450" y="6666750"/>
              <a:ext cx="228600" cy="1500"/>
            </a:xfrm>
            <a:prstGeom prst="straightConnector1">
              <a:avLst/>
            </a:prstGeom>
            <a:noFill/>
            <a:ln cap="flat" cmpd="sng" w="25400">
              <a:solidFill>
                <a:srgbClr val="2E75B5"/>
              </a:solidFill>
              <a:prstDash val="solid"/>
              <a:miter lim="800000"/>
              <a:headEnd len="sm" w="sm" type="none"/>
              <a:tailEnd len="sm" w="sm" type="none"/>
            </a:ln>
          </p:spPr>
        </p:cxnSp>
      </p:grpSp>
      <p:sp>
        <p:nvSpPr>
          <p:cNvPr id="438" name="Google Shape;438;p41"/>
          <p:cNvSpPr/>
          <p:nvPr/>
        </p:nvSpPr>
        <p:spPr>
          <a:xfrm>
            <a:off x="5888179" y="4078415"/>
            <a:ext cx="1132200" cy="29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300">
                <a:solidFill>
                  <a:srgbClr val="000000"/>
                </a:solidFill>
                <a:latin typeface="Calibri"/>
                <a:ea typeface="Calibri"/>
                <a:cs typeface="Calibri"/>
                <a:sym typeface="Calibri"/>
              </a:rPr>
              <a:t>Key Expansion</a:t>
            </a:r>
            <a:endParaRPr sz="900"/>
          </a:p>
        </p:txBody>
      </p:sp>
      <p:grpSp>
        <p:nvGrpSpPr>
          <p:cNvPr id="439" name="Google Shape;439;p41"/>
          <p:cNvGrpSpPr/>
          <p:nvPr/>
        </p:nvGrpSpPr>
        <p:grpSpPr>
          <a:xfrm>
            <a:off x="5831581" y="3401251"/>
            <a:ext cx="1245565" cy="738235"/>
            <a:chOff x="6629400" y="4562817"/>
            <a:chExt cx="1676400" cy="923718"/>
          </a:xfrm>
        </p:grpSpPr>
        <p:sp>
          <p:nvSpPr>
            <p:cNvPr id="440" name="Google Shape;440;p41"/>
            <p:cNvSpPr/>
            <p:nvPr/>
          </p:nvSpPr>
          <p:spPr>
            <a:xfrm>
              <a:off x="6629400" y="4572338"/>
              <a:ext cx="1676400" cy="914100"/>
            </a:xfrm>
            <a:prstGeom prst="roundRect">
              <a:avLst>
                <a:gd fmla="val 16667" name="adj"/>
              </a:avLst>
            </a:prstGeom>
            <a:solidFill>
              <a:srgbClr val="8DA9D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441" name="Google Shape;441;p41"/>
            <p:cNvCxnSpPr/>
            <p:nvPr/>
          </p:nvCxnSpPr>
          <p:spPr>
            <a:xfrm>
              <a:off x="6629400" y="4724682"/>
              <a:ext cx="1676400" cy="1500"/>
            </a:xfrm>
            <a:prstGeom prst="straightConnector1">
              <a:avLst/>
            </a:prstGeom>
            <a:noFill/>
            <a:ln cap="flat" cmpd="sng" w="9525">
              <a:solidFill>
                <a:srgbClr val="5B9BD5"/>
              </a:solidFill>
              <a:prstDash val="solid"/>
              <a:miter lim="800000"/>
              <a:headEnd len="sm" w="sm" type="none"/>
              <a:tailEnd len="sm" w="sm" type="none"/>
            </a:ln>
          </p:spPr>
        </p:cxnSp>
        <p:cxnSp>
          <p:nvCxnSpPr>
            <p:cNvPr id="442" name="Google Shape;442;p41"/>
            <p:cNvCxnSpPr/>
            <p:nvPr/>
          </p:nvCxnSpPr>
          <p:spPr>
            <a:xfrm>
              <a:off x="6629400" y="4875439"/>
              <a:ext cx="1676400" cy="1500"/>
            </a:xfrm>
            <a:prstGeom prst="straightConnector1">
              <a:avLst/>
            </a:prstGeom>
            <a:noFill/>
            <a:ln cap="flat" cmpd="sng" w="9525">
              <a:solidFill>
                <a:srgbClr val="5B9BD5"/>
              </a:solidFill>
              <a:prstDash val="solid"/>
              <a:miter lim="800000"/>
              <a:headEnd len="sm" w="sm" type="none"/>
              <a:tailEnd len="sm" w="sm" type="none"/>
            </a:ln>
          </p:spPr>
        </p:cxnSp>
        <p:cxnSp>
          <p:nvCxnSpPr>
            <p:cNvPr id="443" name="Google Shape;443;p41"/>
            <p:cNvCxnSpPr/>
            <p:nvPr/>
          </p:nvCxnSpPr>
          <p:spPr>
            <a:xfrm>
              <a:off x="6629400" y="5027783"/>
              <a:ext cx="1676400" cy="1500"/>
            </a:xfrm>
            <a:prstGeom prst="straightConnector1">
              <a:avLst/>
            </a:prstGeom>
            <a:noFill/>
            <a:ln cap="flat" cmpd="sng" w="9525">
              <a:solidFill>
                <a:srgbClr val="5B9BD5"/>
              </a:solidFill>
              <a:prstDash val="solid"/>
              <a:miter lim="800000"/>
              <a:headEnd len="sm" w="sm" type="none"/>
              <a:tailEnd len="sm" w="sm" type="none"/>
            </a:ln>
          </p:spPr>
        </p:cxnSp>
        <p:cxnSp>
          <p:nvCxnSpPr>
            <p:cNvPr id="444" name="Google Shape;444;p41"/>
            <p:cNvCxnSpPr/>
            <p:nvPr/>
          </p:nvCxnSpPr>
          <p:spPr>
            <a:xfrm>
              <a:off x="6629400" y="5334056"/>
              <a:ext cx="1676400" cy="1500"/>
            </a:xfrm>
            <a:prstGeom prst="straightConnector1">
              <a:avLst/>
            </a:prstGeom>
            <a:noFill/>
            <a:ln cap="flat" cmpd="sng" w="9525">
              <a:solidFill>
                <a:srgbClr val="5B9BD5"/>
              </a:solidFill>
              <a:prstDash val="solid"/>
              <a:miter lim="800000"/>
              <a:headEnd len="sm" w="sm" type="none"/>
              <a:tailEnd len="sm" w="sm" type="none"/>
            </a:ln>
          </p:spPr>
        </p:cxnSp>
        <p:sp>
          <p:nvSpPr>
            <p:cNvPr id="445" name="Google Shape;445;p41"/>
            <p:cNvSpPr txBox="1"/>
            <p:nvPr/>
          </p:nvSpPr>
          <p:spPr>
            <a:xfrm>
              <a:off x="7350125" y="4562817"/>
              <a:ext cx="246000" cy="162000"/>
            </a:xfrm>
            <a:prstGeom prst="rect">
              <a:avLst/>
            </a:prstGeom>
            <a:solidFill>
              <a:srgbClr val="8DA9D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 sz="850">
                  <a:solidFill>
                    <a:srgbClr val="000000"/>
                  </a:solidFill>
                  <a:latin typeface="Calibri"/>
                  <a:ea typeface="Calibri"/>
                  <a:cs typeface="Calibri"/>
                  <a:sym typeface="Calibri"/>
                </a:rPr>
                <a:t>RK1</a:t>
              </a:r>
              <a:endParaRPr sz="1600">
                <a:solidFill>
                  <a:srgbClr val="000000"/>
                </a:solidFill>
                <a:latin typeface="Calibri"/>
                <a:ea typeface="Calibri"/>
                <a:cs typeface="Calibri"/>
                <a:sym typeface="Calibri"/>
              </a:endParaRPr>
            </a:p>
          </p:txBody>
        </p:sp>
        <p:sp>
          <p:nvSpPr>
            <p:cNvPr id="446" name="Google Shape;446;p41"/>
            <p:cNvSpPr txBox="1"/>
            <p:nvPr/>
          </p:nvSpPr>
          <p:spPr>
            <a:xfrm>
              <a:off x="7339013" y="4719922"/>
              <a:ext cx="246000" cy="162000"/>
            </a:xfrm>
            <a:prstGeom prst="rect">
              <a:avLst/>
            </a:prstGeom>
            <a:solidFill>
              <a:srgbClr val="8DA9D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 sz="850">
                  <a:solidFill>
                    <a:srgbClr val="000000"/>
                  </a:solidFill>
                  <a:latin typeface="Calibri"/>
                  <a:ea typeface="Calibri"/>
                  <a:cs typeface="Calibri"/>
                  <a:sym typeface="Calibri"/>
                </a:rPr>
                <a:t>RK2</a:t>
              </a:r>
              <a:endParaRPr sz="1600">
                <a:solidFill>
                  <a:srgbClr val="000000"/>
                </a:solidFill>
                <a:latin typeface="Calibri"/>
                <a:ea typeface="Calibri"/>
                <a:cs typeface="Calibri"/>
                <a:sym typeface="Calibri"/>
              </a:endParaRPr>
            </a:p>
          </p:txBody>
        </p:sp>
        <p:sp>
          <p:nvSpPr>
            <p:cNvPr id="447" name="Google Shape;447;p41"/>
            <p:cNvSpPr txBox="1"/>
            <p:nvPr/>
          </p:nvSpPr>
          <p:spPr>
            <a:xfrm>
              <a:off x="7331075" y="4872265"/>
              <a:ext cx="246000" cy="162000"/>
            </a:xfrm>
            <a:prstGeom prst="rect">
              <a:avLst/>
            </a:prstGeom>
            <a:solidFill>
              <a:srgbClr val="8DA9D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 sz="850">
                  <a:solidFill>
                    <a:srgbClr val="000000"/>
                  </a:solidFill>
                  <a:latin typeface="Calibri"/>
                  <a:ea typeface="Calibri"/>
                  <a:cs typeface="Calibri"/>
                  <a:sym typeface="Calibri"/>
                </a:rPr>
                <a:t>RK3</a:t>
              </a:r>
              <a:endParaRPr sz="1600">
                <a:solidFill>
                  <a:srgbClr val="000000"/>
                </a:solidFill>
                <a:latin typeface="Calibri"/>
                <a:ea typeface="Calibri"/>
                <a:cs typeface="Calibri"/>
                <a:sym typeface="Calibri"/>
              </a:endParaRPr>
            </a:p>
          </p:txBody>
        </p:sp>
        <p:sp>
          <p:nvSpPr>
            <p:cNvPr id="448" name="Google Shape;448;p41"/>
            <p:cNvSpPr txBox="1"/>
            <p:nvPr/>
          </p:nvSpPr>
          <p:spPr>
            <a:xfrm>
              <a:off x="7315200" y="5324535"/>
              <a:ext cx="304800" cy="162000"/>
            </a:xfrm>
            <a:prstGeom prst="rect">
              <a:avLst/>
            </a:prstGeom>
            <a:solidFill>
              <a:srgbClr val="8DA9DB"/>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 sz="850">
                  <a:solidFill>
                    <a:srgbClr val="000000"/>
                  </a:solidFill>
                  <a:latin typeface="Calibri"/>
                  <a:ea typeface="Calibri"/>
                  <a:cs typeface="Calibri"/>
                  <a:sym typeface="Calibri"/>
                </a:rPr>
                <a:t>RK10</a:t>
              </a:r>
              <a:endParaRPr sz="1600">
                <a:solidFill>
                  <a:srgbClr val="000000"/>
                </a:solidFill>
                <a:latin typeface="Calibri"/>
                <a:ea typeface="Calibri"/>
                <a:cs typeface="Calibri"/>
                <a:sym typeface="Calibri"/>
              </a:endParaRPr>
            </a:p>
          </p:txBody>
        </p:sp>
      </p:grpSp>
      <p:sp>
        <p:nvSpPr>
          <p:cNvPr id="449" name="Google Shape;449;p41"/>
          <p:cNvSpPr txBox="1"/>
          <p:nvPr>
            <p:ph type="title"/>
          </p:nvPr>
        </p:nvSpPr>
        <p:spPr>
          <a:xfrm>
            <a:off x="311700" y="163525"/>
            <a:ext cx="8520600" cy="68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AES-128 Encryption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ph type="title"/>
          </p:nvPr>
        </p:nvSpPr>
        <p:spPr>
          <a:xfrm>
            <a:off x="311700" y="315925"/>
            <a:ext cx="8520600" cy="68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Side Channel Analysis Infrastructure</a:t>
            </a:r>
            <a:endParaRPr/>
          </a:p>
        </p:txBody>
      </p:sp>
      <p:pic>
        <p:nvPicPr>
          <p:cNvPr id="111" name="Google Shape;111;p15"/>
          <p:cNvPicPr preferRelativeResize="0"/>
          <p:nvPr/>
        </p:nvPicPr>
        <p:blipFill>
          <a:blip r:embed="rId3">
            <a:alphaModFix/>
          </a:blip>
          <a:stretch>
            <a:fillRect/>
          </a:stretch>
        </p:blipFill>
        <p:spPr>
          <a:xfrm>
            <a:off x="234800" y="1040300"/>
            <a:ext cx="8597500" cy="3767474"/>
          </a:xfrm>
          <a:prstGeom prst="rect">
            <a:avLst/>
          </a:prstGeom>
          <a:noFill/>
          <a:ln>
            <a:noFill/>
          </a:ln>
        </p:spPr>
      </p:pic>
      <p:sp>
        <p:nvSpPr>
          <p:cNvPr id="112" name="Google Shape;112;p15"/>
          <p:cNvSpPr txBox="1"/>
          <p:nvPr/>
        </p:nvSpPr>
        <p:spPr>
          <a:xfrm>
            <a:off x="80775" y="4731575"/>
            <a:ext cx="2940300" cy="266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pen Sans"/>
                <a:ea typeface="Open Sans"/>
                <a:cs typeface="Open Sans"/>
                <a:sym typeface="Open Sans"/>
              </a:rPr>
              <a:t>Separate Class for Chipwhisperer</a:t>
            </a:r>
            <a:endParaRPr sz="1300">
              <a:solidFill>
                <a:schemeClr val="dk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Calculating the Hypothetical Power</a:t>
            </a:r>
            <a:endParaRPr/>
          </a:p>
        </p:txBody>
      </p:sp>
      <p:pic>
        <p:nvPicPr>
          <p:cNvPr id="455" name="Google Shape;455;p42"/>
          <p:cNvPicPr preferRelativeResize="0"/>
          <p:nvPr/>
        </p:nvPicPr>
        <p:blipFill>
          <a:blip r:embed="rId3">
            <a:alphaModFix/>
          </a:blip>
          <a:stretch>
            <a:fillRect/>
          </a:stretch>
        </p:blipFill>
        <p:spPr>
          <a:xfrm>
            <a:off x="152400" y="1147225"/>
            <a:ext cx="8693164" cy="3843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Computing the Correlation Matrix</a:t>
            </a:r>
            <a:endParaRPr/>
          </a:p>
        </p:txBody>
      </p:sp>
      <p:sp>
        <p:nvSpPr>
          <p:cNvPr id="461" name="Google Shape;461;p43"/>
          <p:cNvSpPr txBox="1"/>
          <p:nvPr/>
        </p:nvSpPr>
        <p:spPr>
          <a:xfrm>
            <a:off x="311700" y="1147225"/>
            <a:ext cx="8520600" cy="3663300"/>
          </a:xfrm>
          <a:prstGeom prst="rect">
            <a:avLst/>
          </a:prstGeom>
          <a:noFill/>
          <a:ln>
            <a:noFill/>
          </a:ln>
        </p:spPr>
        <p:txBody>
          <a:bodyPr anchorCtr="0" anchor="t" bIns="91425" lIns="91425" spcFirstLastPara="1" rIns="91425" wrap="square" tIns="91425">
            <a:spAutoFit/>
          </a:bodyPr>
          <a:lstStyle/>
          <a:p>
            <a:pPr indent="-387350" lvl="0" marL="457200" rtl="0" algn="l">
              <a:lnSpc>
                <a:spcPct val="90000"/>
              </a:lnSpc>
              <a:spcBef>
                <a:spcPts val="1000"/>
              </a:spcBef>
              <a:spcAft>
                <a:spcPts val="0"/>
              </a:spcAft>
              <a:buSzPts val="2500"/>
              <a:buFont typeface="Calibri"/>
              <a:buChar char="●"/>
            </a:pPr>
            <a:r>
              <a:rPr lang="en" sz="2500">
                <a:solidFill>
                  <a:schemeClr val="dk1"/>
                </a:solidFill>
                <a:latin typeface="Calibri"/>
                <a:ea typeface="Calibri"/>
                <a:cs typeface="Calibri"/>
                <a:sym typeface="Calibri"/>
              </a:rPr>
              <a:t>Actual Power values for all the NSample encryptions are stored in the array </a:t>
            </a:r>
            <a:r>
              <a:rPr lang="en" sz="2500">
                <a:solidFill>
                  <a:srgbClr val="C00000"/>
                </a:solidFill>
                <a:latin typeface="Calibri"/>
                <a:ea typeface="Calibri"/>
                <a:cs typeface="Calibri"/>
                <a:sym typeface="Calibri"/>
              </a:rPr>
              <a:t>trace[NSample][NPoint].</a:t>
            </a:r>
            <a:endParaRPr sz="2500">
              <a:solidFill>
                <a:srgbClr val="C00000"/>
              </a:solidFill>
              <a:latin typeface="Calibri"/>
              <a:ea typeface="Calibri"/>
              <a:cs typeface="Calibri"/>
              <a:sym typeface="Calibri"/>
            </a:endParaRPr>
          </a:p>
          <a:p>
            <a:pPr indent="-361950" lvl="0" marL="457200" rtl="0" algn="l">
              <a:lnSpc>
                <a:spcPct val="9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However, reflect as we are calculating hypothetical power using HD, the trick which we applied before for storing the traces compactly will not work.</a:t>
            </a:r>
            <a:endParaRPr sz="2100">
              <a:solidFill>
                <a:schemeClr val="dk1"/>
              </a:solidFill>
              <a:latin typeface="Calibri"/>
              <a:ea typeface="Calibri"/>
              <a:cs typeface="Calibri"/>
              <a:sym typeface="Calibri"/>
            </a:endParaRPr>
          </a:p>
          <a:p>
            <a:pPr indent="-361950" lvl="0" marL="457200" rtl="0" algn="l">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Attacker first scans each column of this array and computes the average, and stores in </a:t>
            </a:r>
            <a:r>
              <a:rPr lang="en" sz="2100">
                <a:solidFill>
                  <a:srgbClr val="C00000"/>
                </a:solidFill>
                <a:latin typeface="Calibri"/>
                <a:ea typeface="Calibri"/>
                <a:cs typeface="Calibri"/>
                <a:sym typeface="Calibri"/>
              </a:rPr>
              <a:t>meanTrace[NPoint].</a:t>
            </a:r>
            <a:endParaRPr sz="2100">
              <a:solidFill>
                <a:srgbClr val="C00000"/>
              </a:solidFill>
              <a:latin typeface="Calibri"/>
              <a:ea typeface="Calibri"/>
              <a:cs typeface="Calibri"/>
              <a:sym typeface="Calibri"/>
            </a:endParaRPr>
          </a:p>
          <a:p>
            <a:pPr indent="-387350" lvl="0" marL="457200" rtl="0" algn="l">
              <a:lnSpc>
                <a:spcPct val="90000"/>
              </a:lnSpc>
              <a:spcBef>
                <a:spcPts val="0"/>
              </a:spcBef>
              <a:spcAft>
                <a:spcPts val="0"/>
              </a:spcAft>
              <a:buSzPts val="2500"/>
              <a:buFont typeface="Calibri"/>
              <a:buChar char="●"/>
            </a:pPr>
            <a:r>
              <a:rPr lang="en" sz="2500">
                <a:solidFill>
                  <a:schemeClr val="dk1"/>
                </a:solidFill>
                <a:latin typeface="Calibri"/>
                <a:ea typeface="Calibri"/>
                <a:cs typeface="Calibri"/>
                <a:sym typeface="Calibri"/>
              </a:rPr>
              <a:t>Likewise, the hypothetical power is stored in the array </a:t>
            </a:r>
            <a:r>
              <a:rPr lang="en" sz="2500">
                <a:solidFill>
                  <a:srgbClr val="C00000"/>
                </a:solidFill>
                <a:latin typeface="Calibri"/>
                <a:ea typeface="Calibri"/>
                <a:cs typeface="Calibri"/>
                <a:sym typeface="Calibri"/>
              </a:rPr>
              <a:t>hPower[NSample][NKey].</a:t>
            </a:r>
            <a:endParaRPr sz="2500">
              <a:solidFill>
                <a:srgbClr val="C00000"/>
              </a:solidFill>
              <a:latin typeface="Calibri"/>
              <a:ea typeface="Calibri"/>
              <a:cs typeface="Calibri"/>
              <a:sym typeface="Calibri"/>
            </a:endParaRPr>
          </a:p>
          <a:p>
            <a:pPr indent="-361950" lvl="0" marL="457200" rtl="0" algn="l">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Attacker scans each column and stores in the array </a:t>
            </a:r>
            <a:r>
              <a:rPr lang="en" sz="2100">
                <a:solidFill>
                  <a:srgbClr val="C00000"/>
                </a:solidFill>
                <a:latin typeface="Calibri"/>
                <a:ea typeface="Calibri"/>
                <a:cs typeface="Calibri"/>
                <a:sym typeface="Calibri"/>
              </a:rPr>
              <a:t>meanH[NKey]</a:t>
            </a:r>
            <a:endParaRPr sz="2100">
              <a:solidFill>
                <a:srgbClr val="C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Correlation Matrix</a:t>
            </a:r>
            <a:endParaRPr/>
          </a:p>
        </p:txBody>
      </p:sp>
      <p:pic>
        <p:nvPicPr>
          <p:cNvPr id="467" name="Google Shape;467;p44"/>
          <p:cNvPicPr preferRelativeResize="0"/>
          <p:nvPr/>
        </p:nvPicPr>
        <p:blipFill>
          <a:blip r:embed="rId3">
            <a:alphaModFix/>
          </a:blip>
          <a:stretch>
            <a:fillRect/>
          </a:stretch>
        </p:blipFill>
        <p:spPr>
          <a:xfrm>
            <a:off x="152400" y="1299625"/>
            <a:ext cx="8839199" cy="35534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Experimental Results on Simulated Traces</a:t>
            </a:r>
            <a:endParaRPr/>
          </a:p>
        </p:txBody>
      </p:sp>
      <p:pic>
        <p:nvPicPr>
          <p:cNvPr id="473" name="Google Shape;473;p45"/>
          <p:cNvPicPr preferRelativeResize="0"/>
          <p:nvPr/>
        </p:nvPicPr>
        <p:blipFill>
          <a:blip r:embed="rId3">
            <a:alphaModFix/>
          </a:blip>
          <a:stretch>
            <a:fillRect/>
          </a:stretch>
        </p:blipFill>
        <p:spPr>
          <a:xfrm>
            <a:off x="1734900" y="1073650"/>
            <a:ext cx="5674192" cy="3691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6"/>
          <p:cNvSpPr txBox="1"/>
          <p:nvPr>
            <p:ph type="title"/>
          </p:nvPr>
        </p:nvSpPr>
        <p:spPr>
          <a:xfrm>
            <a:off x="311700" y="873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Summary of Correlation Power Analysis</a:t>
            </a:r>
            <a:endParaRPr/>
          </a:p>
        </p:txBody>
      </p:sp>
      <p:pic>
        <p:nvPicPr>
          <p:cNvPr id="479" name="Google Shape;479;p46"/>
          <p:cNvPicPr preferRelativeResize="0"/>
          <p:nvPr/>
        </p:nvPicPr>
        <p:blipFill rotWithShape="1">
          <a:blip r:embed="rId3">
            <a:alphaModFix/>
          </a:blip>
          <a:srcRect b="44678" l="16845" r="21357" t="0"/>
          <a:stretch/>
        </p:blipFill>
        <p:spPr>
          <a:xfrm>
            <a:off x="268050" y="1159725"/>
            <a:ext cx="3371125" cy="3460824"/>
          </a:xfrm>
          <a:prstGeom prst="rect">
            <a:avLst/>
          </a:prstGeom>
          <a:noFill/>
          <a:ln>
            <a:noFill/>
          </a:ln>
        </p:spPr>
      </p:pic>
      <p:pic>
        <p:nvPicPr>
          <p:cNvPr id="480" name="Google Shape;480;p46"/>
          <p:cNvPicPr preferRelativeResize="0"/>
          <p:nvPr/>
        </p:nvPicPr>
        <p:blipFill rotWithShape="1">
          <a:blip r:embed="rId3">
            <a:alphaModFix/>
          </a:blip>
          <a:srcRect b="0" l="0" r="0" t="47159"/>
          <a:stretch/>
        </p:blipFill>
        <p:spPr>
          <a:xfrm>
            <a:off x="3804250" y="1284150"/>
            <a:ext cx="5079925" cy="3078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7"/>
          <p:cNvSpPr txBox="1"/>
          <p:nvPr>
            <p:ph type="title"/>
          </p:nvPr>
        </p:nvSpPr>
        <p:spPr>
          <a:xfrm>
            <a:off x="311700" y="11125"/>
            <a:ext cx="8520600" cy="563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200"/>
              <a:t>Example of CPA</a:t>
            </a:r>
            <a:endParaRPr sz="3200"/>
          </a:p>
        </p:txBody>
      </p:sp>
      <p:pic>
        <p:nvPicPr>
          <p:cNvPr id="486" name="Google Shape;486;p47"/>
          <p:cNvPicPr preferRelativeResize="0"/>
          <p:nvPr/>
        </p:nvPicPr>
        <p:blipFill>
          <a:blip r:embed="rId3">
            <a:alphaModFix/>
          </a:blip>
          <a:stretch>
            <a:fillRect/>
          </a:stretch>
        </p:blipFill>
        <p:spPr>
          <a:xfrm>
            <a:off x="152400" y="2137825"/>
            <a:ext cx="8839199" cy="2075149"/>
          </a:xfrm>
          <a:prstGeom prst="rect">
            <a:avLst/>
          </a:prstGeom>
          <a:noFill/>
          <a:ln>
            <a:noFill/>
          </a:ln>
        </p:spPr>
      </p:pic>
      <p:pic>
        <p:nvPicPr>
          <p:cNvPr id="487" name="Google Shape;487;p47"/>
          <p:cNvPicPr preferRelativeResize="0"/>
          <p:nvPr/>
        </p:nvPicPr>
        <p:blipFill rotWithShape="1">
          <a:blip r:embed="rId4">
            <a:alphaModFix/>
          </a:blip>
          <a:srcRect b="28689" l="0" r="0" t="19467"/>
          <a:stretch/>
        </p:blipFill>
        <p:spPr>
          <a:xfrm>
            <a:off x="311700" y="681325"/>
            <a:ext cx="8564227" cy="1485850"/>
          </a:xfrm>
          <a:prstGeom prst="rect">
            <a:avLst/>
          </a:prstGeom>
          <a:noFill/>
          <a:ln>
            <a:noFill/>
          </a:ln>
        </p:spPr>
      </p:pic>
      <p:pic>
        <p:nvPicPr>
          <p:cNvPr id="488" name="Google Shape;488;p47"/>
          <p:cNvPicPr preferRelativeResize="0"/>
          <p:nvPr/>
        </p:nvPicPr>
        <p:blipFill>
          <a:blip r:embed="rId5">
            <a:alphaModFix/>
          </a:blip>
          <a:stretch>
            <a:fillRect/>
          </a:stretch>
        </p:blipFill>
        <p:spPr>
          <a:xfrm>
            <a:off x="152400" y="4212975"/>
            <a:ext cx="8839200" cy="834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a:t>
            </a:r>
            <a:endParaRPr/>
          </a:p>
        </p:txBody>
      </p:sp>
      <p:pic>
        <p:nvPicPr>
          <p:cNvPr id="494" name="Google Shape;494;p48"/>
          <p:cNvPicPr preferRelativeResize="0"/>
          <p:nvPr/>
        </p:nvPicPr>
        <p:blipFill>
          <a:blip r:embed="rId3">
            <a:alphaModFix/>
          </a:blip>
          <a:stretch>
            <a:fillRect/>
          </a:stretch>
        </p:blipFill>
        <p:spPr>
          <a:xfrm>
            <a:off x="472823" y="1147225"/>
            <a:ext cx="8359476" cy="3643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a:t>
            </a:r>
            <a:endParaRPr/>
          </a:p>
        </p:txBody>
      </p:sp>
      <p:pic>
        <p:nvPicPr>
          <p:cNvPr id="500" name="Google Shape;500;p49"/>
          <p:cNvPicPr preferRelativeResize="0"/>
          <p:nvPr/>
        </p:nvPicPr>
        <p:blipFill rotWithShape="1">
          <a:blip r:embed="rId3">
            <a:alphaModFix/>
          </a:blip>
          <a:srcRect b="5033" l="0" r="0" t="0"/>
          <a:stretch/>
        </p:blipFill>
        <p:spPr>
          <a:xfrm>
            <a:off x="311700" y="1147225"/>
            <a:ext cx="8520600" cy="35055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a:t>
            </a:r>
            <a:endParaRPr/>
          </a:p>
        </p:txBody>
      </p:sp>
      <p:pic>
        <p:nvPicPr>
          <p:cNvPr id="506" name="Google Shape;506;p50"/>
          <p:cNvPicPr preferRelativeResize="0"/>
          <p:nvPr/>
        </p:nvPicPr>
        <p:blipFill>
          <a:blip r:embed="rId3">
            <a:alphaModFix/>
          </a:blip>
          <a:stretch>
            <a:fillRect/>
          </a:stretch>
        </p:blipFill>
        <p:spPr>
          <a:xfrm>
            <a:off x="181050" y="1070600"/>
            <a:ext cx="8520600" cy="36914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Signal-to-Noise Ratio (SNR)</a:t>
            </a:r>
            <a:endParaRPr/>
          </a:p>
        </p:txBody>
      </p:sp>
      <p:sp>
        <p:nvSpPr>
          <p:cNvPr id="512" name="Google Shape;512;p51"/>
          <p:cNvSpPr txBox="1"/>
          <p:nvPr/>
        </p:nvSpPr>
        <p:spPr>
          <a:xfrm>
            <a:off x="311700" y="1005025"/>
            <a:ext cx="8476800" cy="3916800"/>
          </a:xfrm>
          <a:prstGeom prst="rect">
            <a:avLst/>
          </a:prstGeom>
          <a:blipFill rotWithShape="1">
            <a:blip r:embed="rId3">
              <a:alphaModFix/>
            </a:blip>
            <a:stretch>
              <a:fillRect b="-1959" l="-929" r="-229" t="0"/>
            </a:stretch>
          </a:blip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28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Power Models</a:t>
            </a:r>
            <a:endParaRPr/>
          </a:p>
        </p:txBody>
      </p:sp>
      <p:pic>
        <p:nvPicPr>
          <p:cNvPr id="118" name="Google Shape;118;p16"/>
          <p:cNvPicPr preferRelativeResize="0"/>
          <p:nvPr>
            <p:ph idx="1" type="body"/>
          </p:nvPr>
        </p:nvPicPr>
        <p:blipFill rotWithShape="1">
          <a:blip r:embed="rId3">
            <a:alphaModFix/>
          </a:blip>
          <a:srcRect b="0" l="0" r="0" t="0"/>
          <a:stretch/>
        </p:blipFill>
        <p:spPr>
          <a:xfrm>
            <a:off x="311700" y="1367421"/>
            <a:ext cx="2873400" cy="2219100"/>
          </a:xfrm>
          <a:prstGeom prst="rect">
            <a:avLst/>
          </a:prstGeom>
          <a:noFill/>
          <a:ln>
            <a:noFill/>
          </a:ln>
        </p:spPr>
      </p:pic>
      <p:sp>
        <p:nvSpPr>
          <p:cNvPr id="119" name="Google Shape;119;p16"/>
          <p:cNvSpPr txBox="1"/>
          <p:nvPr/>
        </p:nvSpPr>
        <p:spPr>
          <a:xfrm>
            <a:off x="3770400" y="430350"/>
            <a:ext cx="5061900" cy="2393100"/>
          </a:xfrm>
          <a:prstGeom prst="rect">
            <a:avLst/>
          </a:prstGeom>
          <a:solidFill>
            <a:srgbClr val="FEE599"/>
          </a:solidFill>
          <a:ln cap="flat" cmpd="sng" w="9525">
            <a:solidFill>
              <a:srgbClr val="5B9BD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rPr>
              <a:t>Power analysis depends largely on power simulation, which predicts the power variation of a device wrt. the change of internal values.</a:t>
            </a:r>
            <a:endParaRPr sz="1600">
              <a:solidFill>
                <a:srgbClr val="000000"/>
              </a:solidFill>
            </a:endParaRPr>
          </a:p>
          <a:p>
            <a:pPr indent="0" lvl="0" marL="0" marR="0" rtl="0" algn="l">
              <a:spcBef>
                <a:spcPts val="0"/>
              </a:spcBef>
              <a:spcAft>
                <a:spcPts val="0"/>
              </a:spcAft>
              <a:buNone/>
            </a:pPr>
            <a:r>
              <a:rPr lang="en" sz="1600">
                <a:solidFill>
                  <a:srgbClr val="000000"/>
                </a:solidFill>
              </a:rPr>
              <a:t>The internal value is often computed from the ciphertext and the assumed portion of the key, and the power model which maps the internal value to a power level. </a:t>
            </a:r>
            <a:endParaRPr sz="1600">
              <a:solidFill>
                <a:srgbClr val="000000"/>
              </a:solidFill>
            </a:endParaRPr>
          </a:p>
          <a:p>
            <a:pPr indent="0" lvl="0" marL="0" marR="0" rtl="0" algn="l">
              <a:spcBef>
                <a:spcPts val="0"/>
              </a:spcBef>
              <a:spcAft>
                <a:spcPts val="0"/>
              </a:spcAft>
              <a:buNone/>
            </a:pPr>
            <a:r>
              <a:rPr lang="en" sz="1600">
                <a:solidFill>
                  <a:srgbClr val="000000"/>
                </a:solidFill>
              </a:rPr>
              <a:t>More than the actual value, relative predictions are most important.</a:t>
            </a:r>
            <a:endParaRPr sz="1200"/>
          </a:p>
        </p:txBody>
      </p:sp>
      <p:sp>
        <p:nvSpPr>
          <p:cNvPr id="120" name="Google Shape;120;p16"/>
          <p:cNvSpPr txBox="1"/>
          <p:nvPr/>
        </p:nvSpPr>
        <p:spPr>
          <a:xfrm>
            <a:off x="3703750" y="2909625"/>
            <a:ext cx="5061900" cy="1987200"/>
          </a:xfrm>
          <a:prstGeom prst="rect">
            <a:avLst/>
          </a:prstGeom>
          <a:blipFill rotWithShape="1">
            <a:blip r:embed="rId4">
              <a:alphaModFix/>
            </a:blip>
            <a:stretch>
              <a:fillRect b="-3439" l="-969" r="-1299" t="-158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Normalized Inter Class Variance (NICV)</a:t>
            </a:r>
            <a:endParaRPr/>
          </a:p>
        </p:txBody>
      </p:sp>
      <p:sp>
        <p:nvSpPr>
          <p:cNvPr id="518" name="Google Shape;518;p52"/>
          <p:cNvSpPr txBox="1"/>
          <p:nvPr/>
        </p:nvSpPr>
        <p:spPr>
          <a:xfrm>
            <a:off x="311700" y="1192349"/>
            <a:ext cx="8520600" cy="3568200"/>
          </a:xfrm>
          <a:prstGeom prst="rect">
            <a:avLst/>
          </a:prstGeom>
          <a:blipFill rotWithShape="1">
            <a:blip r:embed="rId3">
              <a:alphaModFix/>
            </a:blip>
            <a:stretch>
              <a:fillRect b="0" l="-1039" r="-759" t="-2379"/>
            </a:stretch>
          </a:blip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 sz="28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Test Vector Leakage </a:t>
            </a:r>
            <a:r>
              <a:rPr lang="en"/>
              <a:t>Assessment (TVLA)</a:t>
            </a:r>
            <a:endParaRPr/>
          </a:p>
        </p:txBody>
      </p:sp>
      <p:sp>
        <p:nvSpPr>
          <p:cNvPr id="524" name="Google Shape;524;p53"/>
          <p:cNvSpPr txBox="1"/>
          <p:nvPr>
            <p:ph idx="1" type="body"/>
          </p:nvPr>
        </p:nvSpPr>
        <p:spPr>
          <a:xfrm>
            <a:off x="311700" y="1225225"/>
            <a:ext cx="4812300" cy="3729000"/>
          </a:xfrm>
          <a:prstGeom prst="rect">
            <a:avLst/>
          </a:prstGeom>
        </p:spPr>
        <p:txBody>
          <a:bodyPr anchorCtr="0" anchor="t" bIns="91425" lIns="91425" spcFirstLastPara="1" rIns="91425" wrap="square" tIns="91425">
            <a:normAutofit fontScale="92500" lnSpcReduction="10000"/>
          </a:bodyPr>
          <a:lstStyle/>
          <a:p>
            <a:pPr indent="-217170" lvl="0" marL="228600" rtl="0" algn="l">
              <a:lnSpc>
                <a:spcPct val="80000"/>
              </a:lnSpc>
              <a:spcBef>
                <a:spcPts val="0"/>
              </a:spcBef>
              <a:spcAft>
                <a:spcPts val="0"/>
              </a:spcAft>
              <a:buSzPct val="100000"/>
              <a:buFont typeface="Arial"/>
              <a:buChar char="•"/>
            </a:pPr>
            <a:r>
              <a:rPr lang="en" sz="2400">
                <a:latin typeface="Calibri"/>
                <a:ea typeface="Calibri"/>
                <a:cs typeface="Calibri"/>
                <a:sym typeface="Calibri"/>
              </a:rPr>
              <a:t>Test Vector Leakage Assessment (TVLA) is a direct application of Welch’s t-test on side channel leakage traces for detection of vulnerabilities</a:t>
            </a:r>
            <a:endParaRPr sz="2800">
              <a:latin typeface="Calibri"/>
              <a:ea typeface="Calibri"/>
              <a:cs typeface="Calibri"/>
              <a:sym typeface="Calibri"/>
            </a:endParaRPr>
          </a:p>
          <a:p>
            <a:pPr indent="-217170" lvl="0" marL="228600" rtl="0" algn="l">
              <a:lnSpc>
                <a:spcPct val="80000"/>
              </a:lnSpc>
              <a:spcBef>
                <a:spcPts val="1000"/>
              </a:spcBef>
              <a:spcAft>
                <a:spcPts val="0"/>
              </a:spcAft>
              <a:buClr>
                <a:srgbClr val="C00000"/>
              </a:buClr>
              <a:buSzPct val="100000"/>
              <a:buFont typeface="Arial"/>
              <a:buChar char="•"/>
            </a:pPr>
            <a:r>
              <a:rPr lang="en" sz="2400">
                <a:solidFill>
                  <a:srgbClr val="C00000"/>
                </a:solidFill>
                <a:latin typeface="Calibri"/>
                <a:ea typeface="Calibri"/>
                <a:cs typeface="Calibri"/>
                <a:sym typeface="Calibri"/>
              </a:rPr>
              <a:t>Non-specific TVLA: Partitions the trace based on public information, so can be useful for black box testing. </a:t>
            </a:r>
            <a:endParaRPr sz="2800">
              <a:latin typeface="Calibri"/>
              <a:ea typeface="Calibri"/>
              <a:cs typeface="Calibri"/>
              <a:sym typeface="Calibri"/>
            </a:endParaRPr>
          </a:p>
          <a:p>
            <a:pPr indent="-219075" lvl="1" marL="685800" rtl="0" algn="l">
              <a:lnSpc>
                <a:spcPct val="80000"/>
              </a:lnSpc>
              <a:spcBef>
                <a:spcPts val="500"/>
              </a:spcBef>
              <a:spcAft>
                <a:spcPts val="0"/>
              </a:spcAft>
              <a:buSzPct val="100000"/>
              <a:buFont typeface="Arial"/>
              <a:buChar char="•"/>
            </a:pPr>
            <a:r>
              <a:rPr lang="en" sz="2000">
                <a:latin typeface="Calibri"/>
                <a:ea typeface="Calibri"/>
                <a:cs typeface="Calibri"/>
                <a:sym typeface="Calibri"/>
              </a:rPr>
              <a:t>Acquire two sets of side channel traces </a:t>
            </a:r>
            <a:endParaRPr sz="2400">
              <a:latin typeface="Calibri"/>
              <a:ea typeface="Calibri"/>
              <a:cs typeface="Calibri"/>
              <a:sym typeface="Calibri"/>
            </a:endParaRPr>
          </a:p>
          <a:p>
            <a:pPr indent="-219075" lvl="1" marL="685800" rtl="0" algn="l">
              <a:lnSpc>
                <a:spcPct val="80000"/>
              </a:lnSpc>
              <a:spcBef>
                <a:spcPts val="500"/>
              </a:spcBef>
              <a:spcAft>
                <a:spcPts val="0"/>
              </a:spcAft>
              <a:buSzPct val="100000"/>
              <a:buFont typeface="Arial"/>
              <a:buChar char="•"/>
            </a:pPr>
            <a:r>
              <a:rPr lang="en" sz="2000">
                <a:latin typeface="Calibri"/>
                <a:ea typeface="Calibri"/>
                <a:cs typeface="Calibri"/>
                <a:sym typeface="Calibri"/>
              </a:rPr>
              <a:t>The first set corresponds to a fixed key and fixed plaintext </a:t>
            </a:r>
            <a:endParaRPr sz="2400">
              <a:latin typeface="Calibri"/>
              <a:ea typeface="Calibri"/>
              <a:cs typeface="Calibri"/>
              <a:sym typeface="Calibri"/>
            </a:endParaRPr>
          </a:p>
          <a:p>
            <a:pPr indent="-219075" lvl="1" marL="685800" rtl="0" algn="l">
              <a:lnSpc>
                <a:spcPct val="80000"/>
              </a:lnSpc>
              <a:spcBef>
                <a:spcPts val="500"/>
              </a:spcBef>
              <a:spcAft>
                <a:spcPts val="0"/>
              </a:spcAft>
              <a:buSzPct val="100000"/>
              <a:buFont typeface="Arial"/>
              <a:buChar char="•"/>
            </a:pPr>
            <a:r>
              <a:rPr lang="en" sz="2000">
                <a:latin typeface="Calibri"/>
                <a:ea typeface="Calibri"/>
                <a:cs typeface="Calibri"/>
                <a:sym typeface="Calibri"/>
              </a:rPr>
              <a:t>The second set contains traces corresponding to the same fixed key and random plaintext.</a:t>
            </a:r>
            <a:endParaRPr/>
          </a:p>
        </p:txBody>
      </p:sp>
      <p:pic>
        <p:nvPicPr>
          <p:cNvPr id="525" name="Google Shape;525;p53"/>
          <p:cNvPicPr preferRelativeResize="0"/>
          <p:nvPr/>
        </p:nvPicPr>
        <p:blipFill rotWithShape="1">
          <a:blip r:embed="rId3">
            <a:alphaModFix/>
          </a:blip>
          <a:srcRect b="0" l="0" r="0" t="0"/>
          <a:stretch/>
        </p:blipFill>
        <p:spPr>
          <a:xfrm>
            <a:off x="5330175" y="1130701"/>
            <a:ext cx="3593351" cy="3728999"/>
          </a:xfrm>
          <a:prstGeom prst="rect">
            <a:avLst/>
          </a:prstGeom>
          <a:noFill/>
          <a:ln cap="flat" cmpd="sng" w="9525">
            <a:solidFill>
              <a:srgbClr val="5B9BD5"/>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4"/>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Which Model suits which device ?</a:t>
            </a:r>
            <a:endParaRPr/>
          </a:p>
        </p:txBody>
      </p:sp>
      <p:sp>
        <p:nvSpPr>
          <p:cNvPr id="126" name="Google Shape;126;p17"/>
          <p:cNvSpPr txBox="1"/>
          <p:nvPr>
            <p:ph idx="1" type="body"/>
          </p:nvPr>
        </p:nvSpPr>
        <p:spPr>
          <a:xfrm>
            <a:off x="311700" y="1225225"/>
            <a:ext cx="8520600" cy="8730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 precharge circuit is used to limit inrush current when device is turned on to slowly charge the downstream capacitance. It plays a critical role in the proper operation and protection of components in high voltage applications. </a:t>
            </a:r>
            <a:endParaRPr/>
          </a:p>
        </p:txBody>
      </p:sp>
      <p:sp>
        <p:nvSpPr>
          <p:cNvPr id="127" name="Google Shape;127;p17"/>
          <p:cNvSpPr txBox="1"/>
          <p:nvPr/>
        </p:nvSpPr>
        <p:spPr>
          <a:xfrm>
            <a:off x="311700" y="2336350"/>
            <a:ext cx="85206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In microcontrollers, pre-charging occurs, leading to registers being cleared before loading new data; hence, the hamming weight model is used.</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In FPGAs, pre-charging is typically not implemented, meaning register values are not cleared before loading new data; therefore, the Hamming distance model is preferred.</a:t>
            </a:r>
            <a:endParaRPr sz="1500"/>
          </a:p>
        </p:txBody>
      </p:sp>
      <p:pic>
        <p:nvPicPr>
          <p:cNvPr descr="File:Arduino Uno 006.jpg - Wikimedia Commons" id="128" name="Google Shape;128;p17"/>
          <p:cNvPicPr preferRelativeResize="0"/>
          <p:nvPr/>
        </p:nvPicPr>
        <p:blipFill>
          <a:blip r:embed="rId3">
            <a:alphaModFix/>
          </a:blip>
          <a:stretch>
            <a:fillRect/>
          </a:stretch>
        </p:blipFill>
        <p:spPr>
          <a:xfrm>
            <a:off x="423651" y="3675549"/>
            <a:ext cx="2036804" cy="1339201"/>
          </a:xfrm>
          <a:prstGeom prst="rect">
            <a:avLst/>
          </a:prstGeom>
          <a:noFill/>
          <a:ln>
            <a:noFill/>
          </a:ln>
        </p:spPr>
      </p:pic>
      <p:pic>
        <p:nvPicPr>
          <p:cNvPr id="129" name="Google Shape;129;p17"/>
          <p:cNvPicPr preferRelativeResize="0"/>
          <p:nvPr/>
        </p:nvPicPr>
        <p:blipFill>
          <a:blip r:embed="rId4">
            <a:alphaModFix/>
          </a:blip>
          <a:stretch>
            <a:fillRect/>
          </a:stretch>
        </p:blipFill>
        <p:spPr>
          <a:xfrm>
            <a:off x="6556039" y="3675543"/>
            <a:ext cx="2276260" cy="133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Power Attacks</a:t>
            </a:r>
            <a:endParaRPr/>
          </a:p>
        </p:txBody>
      </p:sp>
      <p:sp>
        <p:nvSpPr>
          <p:cNvPr id="135" name="Google Shape;135;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sz="2200"/>
              <a:t>SPA – Simple Power Analysis attacks</a:t>
            </a:r>
            <a:endParaRPr b="1" sz="2200"/>
          </a:p>
          <a:p>
            <a:pPr indent="-342900" lvl="1" marL="914400" rtl="0" algn="l">
              <a:spcBef>
                <a:spcPts val="0"/>
              </a:spcBef>
              <a:spcAft>
                <a:spcPts val="0"/>
              </a:spcAft>
              <a:buSzPts val="1800"/>
              <a:buChar char="○"/>
            </a:pPr>
            <a:r>
              <a:rPr lang="en" sz="1800"/>
              <a:t>Fact exploited - Power consumption at an instant of time is a function of the operation being carried out by the device</a:t>
            </a:r>
            <a:endParaRPr sz="1800"/>
          </a:p>
          <a:p>
            <a:pPr indent="-368300" lvl="0" marL="457200" rtl="0" algn="l">
              <a:spcBef>
                <a:spcPts val="0"/>
              </a:spcBef>
              <a:spcAft>
                <a:spcPts val="0"/>
              </a:spcAft>
              <a:buSzPts val="2200"/>
              <a:buChar char="●"/>
            </a:pPr>
            <a:r>
              <a:rPr b="1" lang="en" sz="2200"/>
              <a:t>DPA – Differential Power Analysis</a:t>
            </a:r>
            <a:endParaRPr b="1" sz="2200"/>
          </a:p>
          <a:p>
            <a:pPr indent="-342900" lvl="1" marL="914400" rtl="0" algn="l">
              <a:spcBef>
                <a:spcPts val="0"/>
              </a:spcBef>
              <a:spcAft>
                <a:spcPts val="0"/>
              </a:spcAft>
              <a:buSzPts val="1800"/>
              <a:buChar char="○"/>
            </a:pPr>
            <a:r>
              <a:rPr lang="en" sz="1800"/>
              <a:t>Fact exploited -  Power consumption of the same operation at different instants of time depends on the data being processed.</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 of SPA</a:t>
            </a:r>
            <a:endParaRPr/>
          </a:p>
        </p:txBody>
      </p:sp>
      <p:pic>
        <p:nvPicPr>
          <p:cNvPr id="141" name="Google Shape;141;p19"/>
          <p:cNvPicPr preferRelativeResize="0"/>
          <p:nvPr/>
        </p:nvPicPr>
        <p:blipFill>
          <a:blip r:embed="rId3">
            <a:alphaModFix/>
          </a:blip>
          <a:stretch>
            <a:fillRect/>
          </a:stretch>
        </p:blipFill>
        <p:spPr>
          <a:xfrm>
            <a:off x="889150" y="1299625"/>
            <a:ext cx="4024201" cy="2913749"/>
          </a:xfrm>
          <a:prstGeom prst="rect">
            <a:avLst/>
          </a:prstGeom>
          <a:noFill/>
          <a:ln>
            <a:noFill/>
          </a:ln>
        </p:spPr>
      </p:pic>
      <p:pic>
        <p:nvPicPr>
          <p:cNvPr id="142" name="Google Shape;142;p19"/>
          <p:cNvPicPr preferRelativeResize="0"/>
          <p:nvPr/>
        </p:nvPicPr>
        <p:blipFill>
          <a:blip r:embed="rId4">
            <a:alphaModFix/>
          </a:blip>
          <a:stretch>
            <a:fillRect/>
          </a:stretch>
        </p:blipFill>
        <p:spPr>
          <a:xfrm>
            <a:off x="311700" y="4257000"/>
            <a:ext cx="8398226" cy="728450"/>
          </a:xfrm>
          <a:prstGeom prst="rect">
            <a:avLst/>
          </a:prstGeom>
          <a:noFill/>
          <a:ln>
            <a:noFill/>
          </a:ln>
        </p:spPr>
      </p:pic>
      <p:sp>
        <p:nvSpPr>
          <p:cNvPr id="143" name="Google Shape;143;p19"/>
          <p:cNvSpPr txBox="1"/>
          <p:nvPr/>
        </p:nvSpPr>
        <p:spPr>
          <a:xfrm>
            <a:off x="4865475" y="1379100"/>
            <a:ext cx="3704700" cy="1847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We assume that the attacker knows the first b-1 bits, and wants to obtain the b th bit of the secret key.</a:t>
            </a:r>
            <a:endParaRPr>
              <a:solidFill>
                <a:schemeClr val="dk1"/>
              </a:solidFill>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 sz="1800">
                <a:solidFill>
                  <a:schemeClr val="dk1"/>
                </a:solidFill>
                <a:latin typeface="Calibri"/>
                <a:ea typeface="Calibri"/>
                <a:cs typeface="Calibri"/>
                <a:sym typeface="Calibri"/>
              </a:rPr>
              <a:t>Attacker knows x[0],…,x[b-2] and wants to determined x[b-1]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SPA Attack methodology</a:t>
            </a:r>
            <a:endParaRPr/>
          </a:p>
        </p:txBody>
      </p:sp>
      <p:sp>
        <p:nvSpPr>
          <p:cNvPr id="149" name="Google Shape;149;p20"/>
          <p:cNvSpPr txBox="1"/>
          <p:nvPr>
            <p:ph idx="1" type="body"/>
          </p:nvPr>
        </p:nvSpPr>
        <p:spPr>
          <a:xfrm>
            <a:off x="311700" y="1072825"/>
            <a:ext cx="4874400" cy="3354000"/>
          </a:xfrm>
          <a:prstGeom prst="rect">
            <a:avLst/>
          </a:prstGeom>
        </p:spPr>
        <p:txBody>
          <a:bodyPr anchorCtr="0" anchor="t" bIns="91425" lIns="91425" spcFirstLastPara="1" rIns="91425" wrap="square" tIns="91425">
            <a:noAutofit/>
          </a:bodyPr>
          <a:lstStyle/>
          <a:p>
            <a:pPr indent="-340360" lvl="0" marL="457200" rtl="0" algn="l">
              <a:lnSpc>
                <a:spcPct val="90000"/>
              </a:lnSpc>
              <a:spcBef>
                <a:spcPts val="1000"/>
              </a:spcBef>
              <a:spcAft>
                <a:spcPts val="0"/>
              </a:spcAft>
              <a:buSzPts val="1760"/>
              <a:buFont typeface="Calibri"/>
              <a:buChar char="●"/>
            </a:pPr>
            <a:r>
              <a:rPr lang="en" sz="1760">
                <a:latin typeface="Calibri"/>
                <a:ea typeface="Calibri"/>
                <a:cs typeface="Calibri"/>
                <a:sym typeface="Calibri"/>
              </a:rPr>
              <a:t>Attacker measures the time required to perform the loop a large number of times by varying the value of </a:t>
            </a:r>
            <a:r>
              <a:rPr i="1" lang="en" sz="1760">
                <a:latin typeface="Calibri"/>
                <a:ea typeface="Calibri"/>
                <a:cs typeface="Calibri"/>
                <a:sym typeface="Calibri"/>
              </a:rPr>
              <a:t>y</a:t>
            </a:r>
            <a:r>
              <a:rPr lang="en" sz="1760">
                <a:latin typeface="Calibri"/>
                <a:ea typeface="Calibri"/>
                <a:cs typeface="Calibri"/>
                <a:sym typeface="Calibri"/>
              </a:rPr>
              <a:t>.</a:t>
            </a:r>
            <a:endParaRPr sz="1760">
              <a:latin typeface="Calibri"/>
              <a:ea typeface="Calibri"/>
              <a:cs typeface="Calibri"/>
              <a:sym typeface="Calibri"/>
            </a:endParaRPr>
          </a:p>
          <a:p>
            <a:pPr indent="-353060" lvl="0" marL="457200" rtl="0" algn="l">
              <a:lnSpc>
                <a:spcPct val="90000"/>
              </a:lnSpc>
              <a:spcBef>
                <a:spcPts val="0"/>
              </a:spcBef>
              <a:spcAft>
                <a:spcPts val="0"/>
              </a:spcAft>
              <a:buSzPts val="1960"/>
              <a:buFont typeface="Calibri"/>
              <a:buChar char="●"/>
            </a:pPr>
            <a:r>
              <a:rPr lang="en" sz="1760">
                <a:latin typeface="Calibri"/>
                <a:ea typeface="Calibri"/>
                <a:cs typeface="Calibri"/>
                <a:sym typeface="Calibri"/>
              </a:rPr>
              <a:t>Each observed timing can be denoted as 				</a:t>
            </a:r>
            <a:r>
              <a:rPr lang="en" sz="981">
                <a:latin typeface="Arial"/>
                <a:ea typeface="Arial"/>
                <a:cs typeface="Arial"/>
                <a:sym typeface="Arial"/>
              </a:rPr>
              <a:t>,</a:t>
            </a:r>
            <a:r>
              <a:rPr lang="en" sz="899">
                <a:latin typeface="Arial"/>
                <a:ea typeface="Arial"/>
                <a:cs typeface="Arial"/>
                <a:sym typeface="Arial"/>
              </a:rPr>
              <a:t> </a:t>
            </a:r>
            <a:r>
              <a:rPr lang="en" sz="570">
                <a:latin typeface="Arial"/>
                <a:ea typeface="Arial"/>
                <a:cs typeface="Arial"/>
                <a:sym typeface="Arial"/>
              </a:rPr>
              <a:t>  </a:t>
            </a:r>
            <a:r>
              <a:rPr lang="en" sz="1760">
                <a:latin typeface="Calibri"/>
                <a:ea typeface="Calibri"/>
                <a:cs typeface="Calibri"/>
                <a:sym typeface="Calibri"/>
              </a:rPr>
              <a:t>where 	  is the time required for performing multiplication and squaring for bit i.</a:t>
            </a:r>
            <a:endParaRPr sz="1760">
              <a:latin typeface="Calibri"/>
              <a:ea typeface="Calibri"/>
              <a:cs typeface="Calibri"/>
              <a:sym typeface="Calibri"/>
            </a:endParaRPr>
          </a:p>
          <a:p>
            <a:pPr indent="-340360" lvl="0" marL="457200" rtl="0" algn="l">
              <a:lnSpc>
                <a:spcPct val="90000"/>
              </a:lnSpc>
              <a:spcBef>
                <a:spcPts val="0"/>
              </a:spcBef>
              <a:spcAft>
                <a:spcPts val="0"/>
              </a:spcAft>
              <a:buSzPts val="1760"/>
              <a:buFont typeface="Calibri"/>
              <a:buChar char="●"/>
            </a:pPr>
            <a:r>
              <a:rPr lang="en" sz="1760">
                <a:latin typeface="Calibri"/>
                <a:ea typeface="Calibri"/>
                <a:cs typeface="Calibri"/>
                <a:sym typeface="Calibri"/>
              </a:rPr>
              <a:t>The measurement error, loop overhead are other sources of inaccuracies.</a:t>
            </a:r>
            <a:endParaRPr sz="1760">
              <a:latin typeface="Calibri"/>
              <a:ea typeface="Calibri"/>
              <a:cs typeface="Calibri"/>
              <a:sym typeface="Calibri"/>
            </a:endParaRPr>
          </a:p>
          <a:p>
            <a:pPr indent="-340360" lvl="0" marL="457200" rtl="0" algn="l">
              <a:lnSpc>
                <a:spcPct val="90000"/>
              </a:lnSpc>
              <a:spcBef>
                <a:spcPts val="0"/>
              </a:spcBef>
              <a:spcAft>
                <a:spcPts val="0"/>
              </a:spcAft>
              <a:buSzPts val="1760"/>
              <a:buFont typeface="Calibri"/>
              <a:buChar char="●"/>
            </a:pPr>
            <a:r>
              <a:rPr lang="en" sz="1760">
                <a:latin typeface="Calibri"/>
                <a:ea typeface="Calibri"/>
                <a:cs typeface="Calibri"/>
                <a:sym typeface="Calibri"/>
              </a:rPr>
              <a:t>We assume that the attacker knows or has correctly evaluated in the previous iterations the first (b-1) bits: x[0],…,x[b-2]</a:t>
            </a:r>
            <a:endParaRPr sz="1760">
              <a:latin typeface="Calibri"/>
              <a:ea typeface="Calibri"/>
              <a:cs typeface="Calibri"/>
              <a:sym typeface="Calibri"/>
            </a:endParaRPr>
          </a:p>
          <a:p>
            <a:pPr indent="-340360" lvl="0" marL="457200" rtl="0" algn="l">
              <a:lnSpc>
                <a:spcPct val="90000"/>
              </a:lnSpc>
              <a:spcBef>
                <a:spcPts val="0"/>
              </a:spcBef>
              <a:spcAft>
                <a:spcPts val="0"/>
              </a:spcAft>
              <a:buSzPts val="1760"/>
              <a:buFont typeface="Calibri"/>
              <a:buChar char="●"/>
            </a:pPr>
            <a:r>
              <a:rPr lang="en" sz="1760">
                <a:latin typeface="Calibri"/>
                <a:ea typeface="Calibri"/>
                <a:cs typeface="Calibri"/>
                <a:sym typeface="Calibri"/>
              </a:rPr>
              <a:t>Now the attacker guesses x[b-1]. Is it correct? 0 or 1?   </a:t>
            </a:r>
            <a:endParaRPr sz="1760">
              <a:latin typeface="Calibri"/>
              <a:ea typeface="Calibri"/>
              <a:cs typeface="Calibri"/>
              <a:sym typeface="Calibri"/>
            </a:endParaRPr>
          </a:p>
          <a:p>
            <a:pPr indent="0" lvl="0" marL="0" rtl="0" algn="l">
              <a:spcBef>
                <a:spcPts val="0"/>
              </a:spcBef>
              <a:spcAft>
                <a:spcPts val="1200"/>
              </a:spcAft>
              <a:buSzPts val="770"/>
              <a:buNone/>
            </a:pPr>
            <a:r>
              <a:t/>
            </a:r>
            <a:endParaRPr sz="1260"/>
          </a:p>
        </p:txBody>
      </p:sp>
      <p:pic>
        <p:nvPicPr>
          <p:cNvPr id="150" name="Google Shape;150;p20" title="[0,0,0,&quot;https://www.codecogs.com/eqnedit.php?latex=T_j%20%3D%20e%20%2B%20%5CSigma_%7Bi%3D0%7D%5E%7Bw-1%7Dt_i#0&quot;]"/>
          <p:cNvPicPr preferRelativeResize="0"/>
          <p:nvPr/>
        </p:nvPicPr>
        <p:blipFill>
          <a:blip r:embed="rId3">
            <a:alphaModFix/>
          </a:blip>
          <a:stretch>
            <a:fillRect/>
          </a:stretch>
        </p:blipFill>
        <p:spPr>
          <a:xfrm>
            <a:off x="733875" y="2275425"/>
            <a:ext cx="1470775" cy="296325"/>
          </a:xfrm>
          <a:prstGeom prst="rect">
            <a:avLst/>
          </a:prstGeom>
          <a:noFill/>
          <a:ln>
            <a:noFill/>
          </a:ln>
        </p:spPr>
      </p:pic>
      <p:pic>
        <p:nvPicPr>
          <p:cNvPr id="151" name="Google Shape;151;p20" title="[0,0,0,&quot;https://www.codecogs.com/eqnedit.php?latex=t_i#0&quot;]"/>
          <p:cNvPicPr preferRelativeResize="0"/>
          <p:nvPr/>
        </p:nvPicPr>
        <p:blipFill>
          <a:blip r:embed="rId4">
            <a:alphaModFix/>
          </a:blip>
          <a:stretch>
            <a:fillRect/>
          </a:stretch>
        </p:blipFill>
        <p:spPr>
          <a:xfrm>
            <a:off x="3001850" y="2319875"/>
            <a:ext cx="145381" cy="207433"/>
          </a:xfrm>
          <a:prstGeom prst="rect">
            <a:avLst/>
          </a:prstGeom>
          <a:noFill/>
          <a:ln>
            <a:noFill/>
          </a:ln>
        </p:spPr>
      </p:pic>
      <p:pic>
        <p:nvPicPr>
          <p:cNvPr id="152" name="Google Shape;152;p20"/>
          <p:cNvPicPr preferRelativeResize="0"/>
          <p:nvPr/>
        </p:nvPicPr>
        <p:blipFill>
          <a:blip r:embed="rId5">
            <a:alphaModFix/>
          </a:blip>
          <a:stretch>
            <a:fillRect/>
          </a:stretch>
        </p:blipFill>
        <p:spPr>
          <a:xfrm>
            <a:off x="5371625" y="1353425"/>
            <a:ext cx="3641475" cy="2913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SPA Attack methodology (Contd.)</a:t>
            </a:r>
            <a:endParaRPr/>
          </a:p>
        </p:txBody>
      </p:sp>
      <p:sp>
        <p:nvSpPr>
          <p:cNvPr id="158" name="Google Shape;158;p21"/>
          <p:cNvSpPr txBox="1"/>
          <p:nvPr>
            <p:ph idx="1" type="body"/>
          </p:nvPr>
        </p:nvSpPr>
        <p:spPr>
          <a:xfrm>
            <a:off x="311700" y="1225225"/>
            <a:ext cx="8520600" cy="3664200"/>
          </a:xfrm>
          <a:prstGeom prst="rect">
            <a:avLst/>
          </a:prstGeom>
        </p:spPr>
        <p:txBody>
          <a:bodyPr anchorCtr="0" anchor="t" bIns="91425" lIns="91425" spcFirstLastPara="1" rIns="91425" wrap="square" tIns="91425">
            <a:noAutofit/>
          </a:bodyPr>
          <a:lstStyle/>
          <a:p>
            <a:pPr indent="0" lvl="0" marL="0" rtl="0" algn="l">
              <a:lnSpc>
                <a:spcPct val="70000"/>
              </a:lnSpc>
              <a:spcBef>
                <a:spcPts val="1000"/>
              </a:spcBef>
              <a:spcAft>
                <a:spcPts val="0"/>
              </a:spcAft>
              <a:buClr>
                <a:schemeClr val="dk1"/>
              </a:buClr>
              <a:buSzPts val="770"/>
              <a:buFont typeface="Arial"/>
              <a:buNone/>
            </a:pPr>
            <a:r>
              <a:rPr lang="en" sz="1820">
                <a:latin typeface="Arial"/>
                <a:ea typeface="Arial"/>
                <a:cs typeface="Arial"/>
                <a:sym typeface="Arial"/>
              </a:rPr>
              <a:t>•</a:t>
            </a:r>
            <a:r>
              <a:rPr lang="en" sz="1820">
                <a:latin typeface="Calibri"/>
                <a:ea typeface="Calibri"/>
                <a:cs typeface="Calibri"/>
                <a:sym typeface="Calibri"/>
              </a:rPr>
              <a:t>If the guess is correct, subtracting from T yields</a:t>
            </a:r>
            <a:endParaRPr sz="1820">
              <a:latin typeface="Calibri"/>
              <a:ea typeface="Calibri"/>
              <a:cs typeface="Calibri"/>
              <a:sym typeface="Calibri"/>
            </a:endParaRPr>
          </a:p>
          <a:p>
            <a:pPr indent="0" lvl="0" marL="0" rtl="0" algn="l">
              <a:lnSpc>
                <a:spcPct val="70000"/>
              </a:lnSpc>
              <a:spcBef>
                <a:spcPts val="1000"/>
              </a:spcBef>
              <a:spcAft>
                <a:spcPts val="0"/>
              </a:spcAft>
              <a:buClr>
                <a:schemeClr val="dk1"/>
              </a:buClr>
              <a:buSzPts val="770"/>
              <a:buFont typeface="Arial"/>
              <a:buNone/>
            </a:pPr>
            <a:r>
              <a:rPr lang="en" sz="1820">
                <a:latin typeface="Arial"/>
                <a:ea typeface="Arial"/>
                <a:cs typeface="Arial"/>
                <a:sym typeface="Arial"/>
              </a:rPr>
              <a:t>    	</a:t>
            </a:r>
            <a:endParaRPr sz="1820">
              <a:latin typeface="Arial"/>
              <a:ea typeface="Arial"/>
              <a:cs typeface="Arial"/>
              <a:sym typeface="Arial"/>
            </a:endParaRPr>
          </a:p>
          <a:p>
            <a:pPr indent="0" lvl="0" marL="914400" rtl="0" algn="l">
              <a:lnSpc>
                <a:spcPct val="70000"/>
              </a:lnSpc>
              <a:spcBef>
                <a:spcPts val="1000"/>
              </a:spcBef>
              <a:spcAft>
                <a:spcPts val="0"/>
              </a:spcAft>
              <a:buClr>
                <a:schemeClr val="dk1"/>
              </a:buClr>
              <a:buSzPts val="770"/>
              <a:buFont typeface="Arial"/>
              <a:buNone/>
            </a:pPr>
            <a:r>
              <a:rPr lang="en" sz="1820">
                <a:latin typeface="Arial"/>
                <a:ea typeface="Arial"/>
                <a:cs typeface="Arial"/>
                <a:sym typeface="Arial"/>
              </a:rPr>
              <a:t>  </a:t>
            </a:r>
            <a:endParaRPr sz="1820">
              <a:latin typeface="Arial"/>
              <a:ea typeface="Arial"/>
              <a:cs typeface="Arial"/>
              <a:sym typeface="Arial"/>
            </a:endParaRPr>
          </a:p>
          <a:p>
            <a:pPr indent="0" lvl="0" marL="0" rtl="0" algn="l">
              <a:lnSpc>
                <a:spcPct val="70000"/>
              </a:lnSpc>
              <a:spcBef>
                <a:spcPts val="1000"/>
              </a:spcBef>
              <a:spcAft>
                <a:spcPts val="0"/>
              </a:spcAft>
              <a:buClr>
                <a:schemeClr val="dk1"/>
              </a:buClr>
              <a:buSzPts val="770"/>
              <a:buFont typeface="Arial"/>
              <a:buNone/>
            </a:pPr>
            <a:r>
              <a:t/>
            </a:r>
            <a:endParaRPr sz="1820">
              <a:latin typeface="Arial"/>
              <a:ea typeface="Arial"/>
              <a:cs typeface="Arial"/>
              <a:sym typeface="Arial"/>
            </a:endParaRPr>
          </a:p>
          <a:p>
            <a:pPr indent="0" lvl="0" marL="0" rtl="0" algn="l">
              <a:lnSpc>
                <a:spcPct val="70000"/>
              </a:lnSpc>
              <a:spcBef>
                <a:spcPts val="1000"/>
              </a:spcBef>
              <a:spcAft>
                <a:spcPts val="0"/>
              </a:spcAft>
              <a:buClr>
                <a:schemeClr val="dk1"/>
              </a:buClr>
              <a:buSzPts val="770"/>
              <a:buFont typeface="Arial"/>
              <a:buNone/>
            </a:pPr>
            <a:r>
              <a:rPr lang="en" sz="1820">
                <a:latin typeface="Arial"/>
                <a:ea typeface="Arial"/>
                <a:cs typeface="Arial"/>
                <a:sym typeface="Arial"/>
              </a:rPr>
              <a:t>•</a:t>
            </a:r>
            <a:r>
              <a:rPr lang="en" sz="1820">
                <a:latin typeface="Calibri"/>
                <a:ea typeface="Calibri"/>
                <a:cs typeface="Calibri"/>
                <a:sym typeface="Calibri"/>
              </a:rPr>
              <a:t>Attacker obtains a distribution by varying the value of y and observing the above timing </a:t>
            </a:r>
            <a:r>
              <a:rPr lang="en" sz="1820">
                <a:latin typeface="Arial"/>
                <a:ea typeface="Arial"/>
                <a:cs typeface="Arial"/>
                <a:sym typeface="Arial"/>
              </a:rPr>
              <a:t>T</a:t>
            </a:r>
            <a:r>
              <a:rPr baseline="-25000" lang="en" sz="1820">
                <a:latin typeface="Arial"/>
                <a:ea typeface="Arial"/>
                <a:cs typeface="Arial"/>
                <a:sym typeface="Arial"/>
              </a:rPr>
              <a:t>r</a:t>
            </a:r>
            <a:r>
              <a:rPr lang="en" sz="1820">
                <a:latin typeface="Calibri"/>
                <a:ea typeface="Calibri"/>
                <a:cs typeface="Calibri"/>
                <a:sym typeface="Calibri"/>
              </a:rPr>
              <a:t>.</a:t>
            </a:r>
            <a:endParaRPr sz="1820">
              <a:latin typeface="Calibri"/>
              <a:ea typeface="Calibri"/>
              <a:cs typeface="Calibri"/>
              <a:sym typeface="Calibri"/>
            </a:endParaRPr>
          </a:p>
          <a:p>
            <a:pPr indent="0" lvl="0" marL="0" rtl="0" algn="l">
              <a:lnSpc>
                <a:spcPct val="70000"/>
              </a:lnSpc>
              <a:spcBef>
                <a:spcPts val="1000"/>
              </a:spcBef>
              <a:spcAft>
                <a:spcPts val="0"/>
              </a:spcAft>
              <a:buClr>
                <a:schemeClr val="dk1"/>
              </a:buClr>
              <a:buSzPts val="770"/>
              <a:buFont typeface="Arial"/>
              <a:buNone/>
            </a:pPr>
            <a:r>
              <a:rPr lang="en" sz="1820">
                <a:latin typeface="Arial"/>
                <a:ea typeface="Arial"/>
                <a:cs typeface="Arial"/>
                <a:sym typeface="Arial"/>
              </a:rPr>
              <a:t>•</a:t>
            </a:r>
            <a:r>
              <a:rPr lang="en" sz="1820">
                <a:latin typeface="Calibri"/>
                <a:ea typeface="Calibri"/>
                <a:cs typeface="Calibri"/>
                <a:sym typeface="Calibri"/>
              </a:rPr>
              <a:t>Assuming that the measurement error and the individual timings for the modular multiplier are independent, the variance of this distribution is:</a:t>
            </a:r>
            <a:endParaRPr sz="1820">
              <a:latin typeface="Calibri"/>
              <a:ea typeface="Calibri"/>
              <a:cs typeface="Calibri"/>
              <a:sym typeface="Calibri"/>
            </a:endParaRPr>
          </a:p>
          <a:p>
            <a:pPr indent="0" lvl="0" marL="12700" rtl="0" algn="l">
              <a:lnSpc>
                <a:spcPct val="70000"/>
              </a:lnSpc>
              <a:spcBef>
                <a:spcPts val="500"/>
              </a:spcBef>
              <a:spcAft>
                <a:spcPts val="0"/>
              </a:spcAft>
              <a:buClr>
                <a:schemeClr val="dk1"/>
              </a:buClr>
              <a:buSzPts val="770"/>
              <a:buFont typeface="Arial"/>
              <a:buNone/>
            </a:pPr>
            <a:r>
              <a:rPr lang="en" sz="1540">
                <a:latin typeface="Arial"/>
                <a:ea typeface="Arial"/>
                <a:cs typeface="Arial"/>
                <a:sym typeface="Arial"/>
              </a:rPr>
              <a:t>• </a:t>
            </a:r>
            <a:r>
              <a:rPr lang="en" sz="1540">
                <a:latin typeface="Calibri"/>
                <a:ea typeface="Calibri"/>
                <a:cs typeface="Calibri"/>
                <a:sym typeface="Calibri"/>
              </a:rPr>
              <a:t>If the guess is correct:  𝑉𝑎𝑟(𝑇</a:t>
            </a:r>
            <a:r>
              <a:rPr baseline="-25000" lang="en" sz="1540">
                <a:latin typeface="Calibri"/>
                <a:ea typeface="Calibri"/>
                <a:cs typeface="Calibri"/>
                <a:sym typeface="Calibri"/>
              </a:rPr>
              <a:t>r</a:t>
            </a:r>
            <a:r>
              <a:rPr lang="en" sz="1540">
                <a:latin typeface="Calibri"/>
                <a:ea typeface="Calibri"/>
                <a:cs typeface="Calibri"/>
                <a:sym typeface="Calibri"/>
              </a:rPr>
              <a:t>)=𝑉𝑎𝑟(𝑒)+(𝑤−𝑏)𝑉𝑎𝑟(𝑡)</a:t>
            </a:r>
            <a:endParaRPr sz="1540">
              <a:latin typeface="Arial"/>
              <a:ea typeface="Arial"/>
              <a:cs typeface="Arial"/>
              <a:sym typeface="Arial"/>
            </a:endParaRPr>
          </a:p>
          <a:p>
            <a:pPr indent="0" lvl="0" marL="12700" rtl="0" algn="l">
              <a:lnSpc>
                <a:spcPct val="70000"/>
              </a:lnSpc>
              <a:spcBef>
                <a:spcPts val="500"/>
              </a:spcBef>
              <a:spcAft>
                <a:spcPts val="0"/>
              </a:spcAft>
              <a:buClr>
                <a:schemeClr val="dk1"/>
              </a:buClr>
              <a:buSzPts val="770"/>
              <a:buFont typeface="Arial"/>
              <a:buNone/>
            </a:pPr>
            <a:r>
              <a:rPr lang="en" sz="1540">
                <a:latin typeface="Arial"/>
                <a:ea typeface="Arial"/>
                <a:cs typeface="Arial"/>
                <a:sym typeface="Arial"/>
              </a:rPr>
              <a:t>• </a:t>
            </a:r>
            <a:r>
              <a:rPr lang="en" sz="1540">
                <a:latin typeface="Calibri"/>
                <a:ea typeface="Calibri"/>
                <a:cs typeface="Calibri"/>
                <a:sym typeface="Calibri"/>
              </a:rPr>
              <a:t>If the guess is wrong:   𝑉𝑎𝑟(𝑇</a:t>
            </a:r>
            <a:r>
              <a:rPr baseline="-25000" lang="en" sz="1540">
                <a:latin typeface="Calibri"/>
                <a:ea typeface="Calibri"/>
                <a:cs typeface="Calibri"/>
                <a:sym typeface="Calibri"/>
              </a:rPr>
              <a:t>r</a:t>
            </a:r>
            <a:r>
              <a:rPr lang="en" sz="1540">
                <a:latin typeface="Calibri"/>
                <a:ea typeface="Calibri"/>
                <a:cs typeface="Calibri"/>
                <a:sym typeface="Calibri"/>
              </a:rPr>
              <a:t>)=𝑉𝑎𝑟(𝑒)+(𝑤−𝑏)𝑉𝑎𝑟(𝑡)+2𝑉𝑎𝑟(𝑡)</a:t>
            </a:r>
            <a:endParaRPr sz="1540">
              <a:latin typeface="Calibri"/>
              <a:ea typeface="Calibri"/>
              <a:cs typeface="Calibri"/>
              <a:sym typeface="Calibri"/>
            </a:endParaRPr>
          </a:p>
          <a:p>
            <a:pPr indent="0" lvl="0" marL="12700" rtl="0" algn="l">
              <a:lnSpc>
                <a:spcPct val="70000"/>
              </a:lnSpc>
              <a:spcBef>
                <a:spcPts val="500"/>
              </a:spcBef>
              <a:spcAft>
                <a:spcPts val="0"/>
              </a:spcAft>
              <a:buClr>
                <a:schemeClr val="dk1"/>
              </a:buClr>
              <a:buSzPts val="770"/>
              <a:buFont typeface="Arial"/>
              <a:buNone/>
            </a:pPr>
            <a:r>
              <a:t/>
            </a:r>
            <a:endParaRPr sz="1540">
              <a:latin typeface="Calibri"/>
              <a:ea typeface="Calibri"/>
              <a:cs typeface="Calibri"/>
              <a:sym typeface="Calibri"/>
            </a:endParaRPr>
          </a:p>
          <a:p>
            <a:pPr indent="0" lvl="0" marL="0" rtl="0" algn="l">
              <a:lnSpc>
                <a:spcPct val="95000"/>
              </a:lnSpc>
              <a:spcBef>
                <a:spcPts val="0"/>
              </a:spcBef>
              <a:spcAft>
                <a:spcPts val="1200"/>
              </a:spcAft>
              <a:buSzPts val="770"/>
              <a:buNone/>
            </a:pPr>
            <a:r>
              <a:t/>
            </a:r>
            <a:endParaRPr sz="1260"/>
          </a:p>
        </p:txBody>
      </p:sp>
      <p:pic>
        <p:nvPicPr>
          <p:cNvPr id="159" name="Google Shape;159;p21" title="[0,0,0,&quot;https://www.codecogs.com/eqnedit.php?latex=T_r%3De%2B%5CSigma_%7B(i%3D0)%7D%5E%7B(w-1)%7Dt_i-%5CSigma_%7B(i%3D0)%7D%5E%7B(b-1)%7Dt_i#0&quot;]"/>
          <p:cNvPicPr preferRelativeResize="0"/>
          <p:nvPr/>
        </p:nvPicPr>
        <p:blipFill>
          <a:blip r:embed="rId3">
            <a:alphaModFix/>
          </a:blip>
          <a:stretch>
            <a:fillRect/>
          </a:stretch>
        </p:blipFill>
        <p:spPr>
          <a:xfrm>
            <a:off x="2832800" y="1634125"/>
            <a:ext cx="3088249" cy="398075"/>
          </a:xfrm>
          <a:prstGeom prst="rect">
            <a:avLst/>
          </a:prstGeom>
          <a:noFill/>
          <a:ln>
            <a:noFill/>
          </a:ln>
        </p:spPr>
      </p:pic>
      <p:pic>
        <p:nvPicPr>
          <p:cNvPr id="160" name="Google Shape;160;p21" title="[0,0,0,&quot;https://www.codecogs.com/eqnedit.php?latex=%3De%2B%5CSigma_%7B(i%3Db)%7D%5E%7B(w-1)%7Dt_i%2B(t_%7B(b-1)%7D-t_%7B(b-1)%7D%5E*%20)#0&quot;]"/>
          <p:cNvPicPr preferRelativeResize="0"/>
          <p:nvPr/>
        </p:nvPicPr>
        <p:blipFill>
          <a:blip r:embed="rId4">
            <a:alphaModFix/>
          </a:blip>
          <a:stretch>
            <a:fillRect/>
          </a:stretch>
        </p:blipFill>
        <p:spPr>
          <a:xfrm>
            <a:off x="2832800" y="2108400"/>
            <a:ext cx="3088251" cy="343480"/>
          </a:xfrm>
          <a:prstGeom prst="rect">
            <a:avLst/>
          </a:prstGeom>
          <a:noFill/>
          <a:ln>
            <a:noFill/>
          </a:ln>
        </p:spPr>
      </p:pic>
      <p:pic>
        <p:nvPicPr>
          <p:cNvPr id="161" name="Google Shape;161;p21" title="[0,0,0,&quot;https://www.codecogs.com/eqnedit.php?latex=%3De%2B%5CSigma_%7B(i%3Db)%7D%5E%7B(w-1)%7Dt_i%2B%5CDelta%20t_%7B(b-1)%7D#0&quot;]"/>
          <p:cNvPicPr preferRelativeResize="0"/>
          <p:nvPr/>
        </p:nvPicPr>
        <p:blipFill>
          <a:blip r:embed="rId5">
            <a:alphaModFix/>
          </a:blip>
          <a:stretch>
            <a:fillRect/>
          </a:stretch>
        </p:blipFill>
        <p:spPr>
          <a:xfrm>
            <a:off x="2832800" y="2528075"/>
            <a:ext cx="2688436" cy="39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